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ink/ink1.xml" ContentType="application/inkml+xml"/>
  <Override PartName="/ppt/ink/ink2.xml" ContentType="application/inkml+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86"/>
  </p:notesMasterIdLst>
  <p:handoutMasterIdLst>
    <p:handoutMasterId r:id="rId87"/>
  </p:handoutMasterIdLst>
  <p:sldIdLst>
    <p:sldId id="256" r:id="rId3"/>
    <p:sldId id="280" r:id="rId4"/>
    <p:sldId id="275" r:id="rId5"/>
    <p:sldId id="274" r:id="rId6"/>
    <p:sldId id="300" r:id="rId7"/>
    <p:sldId id="277" r:id="rId8"/>
    <p:sldId id="273" r:id="rId9"/>
    <p:sldId id="351" r:id="rId10"/>
    <p:sldId id="347" r:id="rId11"/>
    <p:sldId id="352" r:id="rId12"/>
    <p:sldId id="355" r:id="rId13"/>
    <p:sldId id="281" r:id="rId14"/>
    <p:sldId id="309" r:id="rId15"/>
    <p:sldId id="315" r:id="rId16"/>
    <p:sldId id="344" r:id="rId17"/>
    <p:sldId id="292" r:id="rId18"/>
    <p:sldId id="302" r:id="rId19"/>
    <p:sldId id="304" r:id="rId20"/>
    <p:sldId id="346" r:id="rId21"/>
    <p:sldId id="349" r:id="rId22"/>
    <p:sldId id="356" r:id="rId23"/>
    <p:sldId id="348" r:id="rId24"/>
    <p:sldId id="353" r:id="rId25"/>
    <p:sldId id="323" r:id="rId26"/>
    <p:sldId id="291" r:id="rId27"/>
    <p:sldId id="345" r:id="rId28"/>
    <p:sldId id="282" r:id="rId29"/>
    <p:sldId id="354" r:id="rId30"/>
    <p:sldId id="308" r:id="rId31"/>
    <p:sldId id="271" r:id="rId32"/>
    <p:sldId id="357" r:id="rId33"/>
    <p:sldId id="310" r:id="rId34"/>
    <p:sldId id="343" r:id="rId35"/>
    <p:sldId id="305" r:id="rId36"/>
    <p:sldId id="324" r:id="rId37"/>
    <p:sldId id="328" r:id="rId38"/>
    <p:sldId id="333" r:id="rId39"/>
    <p:sldId id="332" r:id="rId40"/>
    <p:sldId id="297" r:id="rId41"/>
    <p:sldId id="290" r:id="rId42"/>
    <p:sldId id="269" r:id="rId43"/>
    <p:sldId id="298" r:id="rId44"/>
    <p:sldId id="311" r:id="rId45"/>
    <p:sldId id="313" r:id="rId46"/>
    <p:sldId id="312" r:id="rId47"/>
    <p:sldId id="314" r:id="rId48"/>
    <p:sldId id="296" r:id="rId49"/>
    <p:sldId id="299" r:id="rId50"/>
    <p:sldId id="329" r:id="rId51"/>
    <p:sldId id="340" r:id="rId52"/>
    <p:sldId id="341" r:id="rId53"/>
    <p:sldId id="330" r:id="rId54"/>
    <p:sldId id="339" r:id="rId55"/>
    <p:sldId id="342" r:id="rId56"/>
    <p:sldId id="338" r:id="rId57"/>
    <p:sldId id="331" r:id="rId58"/>
    <p:sldId id="307" r:id="rId59"/>
    <p:sldId id="336" r:id="rId60"/>
    <p:sldId id="337" r:id="rId61"/>
    <p:sldId id="334" r:id="rId62"/>
    <p:sldId id="317" r:id="rId63"/>
    <p:sldId id="320" r:id="rId64"/>
    <p:sldId id="270" r:id="rId65"/>
    <p:sldId id="260" r:id="rId66"/>
    <p:sldId id="259" r:id="rId67"/>
    <p:sldId id="258" r:id="rId68"/>
    <p:sldId id="289" r:id="rId69"/>
    <p:sldId id="321" r:id="rId70"/>
    <p:sldId id="294" r:id="rId71"/>
    <p:sldId id="306" r:id="rId72"/>
    <p:sldId id="303" r:id="rId73"/>
    <p:sldId id="283" r:id="rId74"/>
    <p:sldId id="316" r:id="rId75"/>
    <p:sldId id="319" r:id="rId76"/>
    <p:sldId id="285" r:id="rId77"/>
    <p:sldId id="286" r:id="rId78"/>
    <p:sldId id="287" r:id="rId79"/>
    <p:sldId id="288" r:id="rId80"/>
    <p:sldId id="350" r:id="rId81"/>
    <p:sldId id="301" r:id="rId82"/>
    <p:sldId id="284" r:id="rId83"/>
    <p:sldId id="279" r:id="rId84"/>
    <p:sldId id="318" r:id="rId85"/>
  </p:sldIdLst>
  <p:sldSz cx="12192000" cy="6858000"/>
  <p:notesSz cx="6858000" cy="9144000"/>
  <p:custShowLst>
    <p:custShow name="Custom Show 1" id="0">
      <p:sldLst>
        <p:sld r:id="rId3"/>
        <p:sld r:id="rId9"/>
        <p:sld r:id="rId6"/>
        <p:sld r:id="rId5"/>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24R6mpZazhFP6xf0QF9eg==" hashData="U59viTT+ekLhCCW9XPcv4oOjtICYiq1tdnsqzam/kCSy9FuTvD1Z9zLPA8Wy16OaKtO5baoUxIWkUrXPymk6ug=="/>
  <p:extLst>
    <p:ext uri="{521415D9-36F7-43E2-AB2F-B90AF26B5E84}">
      <p14:sectionLst xmlns:p14="http://schemas.microsoft.com/office/powerpoint/2010/main">
        <p14:section name="Default Section" id="{3067BED0-23AB-C541-A239-42C8E7D8633B}">
          <p14:sldIdLst/>
        </p14:section>
        <p14:section name="Introduction" id="{54731B11-E8E9-2F40-9DFB-4A1778823179}">
          <p14:sldIdLst>
            <p14:sldId id="256"/>
          </p14:sldIdLst>
        </p14:section>
        <p14:section name="Introduction" id="{D889A019-CF67-9246-95CD-650C76A6A971}">
          <p14:sldIdLst>
            <p14:sldId id="280"/>
            <p14:sldId id="275"/>
            <p14:sldId id="274"/>
            <p14:sldId id="300"/>
            <p14:sldId id="277"/>
            <p14:sldId id="273"/>
            <p14:sldId id="351"/>
          </p14:sldIdLst>
        </p14:section>
        <p14:section name="Creation of the Advisory Board and Office of NIghtlife" id="{2E1CD3E5-1194-3E4B-B808-07111777E4CE}">
          <p14:sldIdLst>
            <p14:sldId id="347"/>
            <p14:sldId id="352"/>
            <p14:sldId id="355"/>
          </p14:sldIdLst>
        </p14:section>
        <p14:section name="The Zoning Resolution" id="{6ABE7652-F731-DC43-B770-2C0417C9F671}">
          <p14:sldIdLst>
            <p14:sldId id="281"/>
            <p14:sldId id="309"/>
            <p14:sldId id="315"/>
            <p14:sldId id="344"/>
            <p14:sldId id="292"/>
            <p14:sldId id="302"/>
            <p14:sldId id="304"/>
            <p14:sldId id="346"/>
            <p14:sldId id="349"/>
            <p14:sldId id="356"/>
            <p14:sldId id="348"/>
            <p14:sldId id="353"/>
            <p14:sldId id="323"/>
            <p14:sldId id="291"/>
            <p14:sldId id="345"/>
          </p14:sldIdLst>
        </p14:section>
        <p14:section name="Proposals" id="{FC22FAED-8374-B141-AFB9-02FBB42C2BB5}">
          <p14:sldIdLst>
            <p14:sldId id="282"/>
          </p14:sldIdLst>
        </p14:section>
        <p14:section name="## Proposal 1 &quot;But Not Dancing&quot;" id="{A68B649A-9336-8048-80D5-E678E54DFA95}">
          <p14:sldIdLst>
            <p14:sldId id="354"/>
            <p14:sldId id="308"/>
            <p14:sldId id="271"/>
          </p14:sldIdLst>
        </p14:section>
        <p14:section name="Proposal 1-A" id="{DF50BD1B-90AA-5B45-BB37-936175AA65D3}">
          <p14:sldIdLst>
            <p14:sldId id="357"/>
          </p14:sldIdLst>
        </p14:section>
        <p14:section name="## Proosal 2 - SR 32-21" id="{06EA760C-CEA6-B747-8762-C819140B425D}">
          <p14:sldIdLst>
            <p14:sldId id="310"/>
            <p14:sldId id="343"/>
          </p14:sldIdLst>
        </p14:section>
        <p14:section name="## Proposal 2A 6A Venue Under 200 Should Allow Dancing" id="{AD1F1017-E611-B648-84E3-FD6D7389085C}">
          <p14:sldIdLst>
            <p14:sldId id="305"/>
          </p14:sldIdLst>
        </p14:section>
        <p14:section name="Regulatory Review" id="{20C5AC9C-24A2-E04D-B6D8-8566D3FA801B}">
          <p14:sldIdLst>
            <p14:sldId id="324"/>
            <p14:sldId id="328"/>
            <p14:sldId id="333"/>
            <p14:sldId id="332"/>
          </p14:sldIdLst>
        </p14:section>
        <p14:section name="## Proposal 3 Cover Charges/Showtimes" id="{DE3CAC75-874D-0147-ADB9-7FAECBA18482}">
          <p14:sldIdLst>
            <p14:sldId id="297"/>
            <p14:sldId id="290"/>
          </p14:sldIdLst>
        </p14:section>
        <p14:section name="## Review Limitations on Live Music" id="{80EE0D87-2B16-3845-BE4D-935D85BCDD8F}">
          <p14:sldIdLst>
            <p14:sldId id="269"/>
          </p14:sldIdLst>
        </p14:section>
        <p14:section name="## Proposal 5-1 Definitions Establishment" id="{1D1FEFA2-510B-6A41-8031-8DF7B2F01B19}">
          <p14:sldIdLst>
            <p14:sldId id="298"/>
          </p14:sldIdLst>
        </p14:section>
        <p14:section name="## Proposal 5-2 Dancing Definition" id="{8267AF9B-D1EC-A447-9937-95B4F5B4A3C2}">
          <p14:sldIdLst>
            <p14:sldId id="311"/>
          </p14:sldIdLst>
        </p14:section>
        <p14:section name="## Proposal 5-3 Dance Floor Definition" id="{46B23E0A-7AF6-2B48-84AA-885C67E0E7DB}">
          <p14:sldIdLst>
            <p14:sldId id="313"/>
          </p14:sldIdLst>
        </p14:section>
        <p14:section name="## Proposal 6 - &quot;Any Capacity With Dancing&quot;" id="{5BB4E078-B419-0D40-9984-D41F70A63542}">
          <p14:sldIdLst>
            <p14:sldId id="312"/>
          </p14:sldIdLst>
        </p14:section>
        <p14:section name="## Proposal 7 - Remove BSA Jurisdiction" id="{2148E79A-C723-0141-9D36-C7E9F002B96F}">
          <p14:sldIdLst>
            <p14:sldId id="314"/>
          </p14:sldIdLst>
        </p14:section>
        <p14:section name="## Proposal 8 Waiting Areas" id="{5B95620C-BDD1-924A-89B6-9093B568BA88}">
          <p14:sldIdLst>
            <p14:sldId id="296"/>
          </p14:sldIdLst>
        </p14:section>
        <p14:section name="## Proposal DCA Comprehensive Review" id="{FF057480-0108-3A4D-BDEA-D47320A88C03}">
          <p14:sldIdLst>
            <p14:sldId id="299"/>
          </p14:sldIdLst>
        </p14:section>
        <p14:section name="Department of Buildings" id="{EBE830EE-35B2-5740-8CBC-EB37EE1B0297}">
          <p14:sldIdLst>
            <p14:sldId id="329"/>
            <p14:sldId id="340"/>
            <p14:sldId id="341"/>
            <p14:sldId id="330"/>
            <p14:sldId id="339"/>
            <p14:sldId id="342"/>
            <p14:sldId id="338"/>
            <p14:sldId id="331"/>
            <p14:sldId id="307"/>
            <p14:sldId id="336"/>
            <p14:sldId id="337"/>
            <p14:sldId id="334"/>
          </p14:sldIdLst>
        </p14:section>
        <p14:section name="State Liquor Authority (SLA)" id="{0BC7FE07-8C21-5D43-AFF8-A4FF0E1471BD}">
          <p14:sldIdLst>
            <p14:sldId id="317"/>
            <p14:sldId id="320"/>
            <p14:sldId id="270"/>
            <p14:sldId id="260"/>
            <p14:sldId id="259"/>
            <p14:sldId id="258"/>
          </p14:sldIdLst>
        </p14:section>
        <p14:section name="DOB and FDNY Notes" id="{2551E8E6-FECC-0047-B4D6-D856F19653A1}">
          <p14:sldIdLst>
            <p14:sldId id="289"/>
            <p14:sldId id="321"/>
            <p14:sldId id="294"/>
            <p14:sldId id="306"/>
          </p14:sldIdLst>
        </p14:section>
        <p14:section name="Conclusion" id="{357C9A0C-527F-C641-974A-584289D00275}">
          <p14:sldIdLst>
            <p14:sldId id="303"/>
          </p14:sldIdLst>
        </p14:section>
        <p14:section name="Red Rooster Case Study" id="{B0A77CE1-E773-AA4F-8FFA-3AEE576590B2}">
          <p14:sldIdLst>
            <p14:sldId id="283"/>
            <p14:sldId id="316"/>
            <p14:sldId id="319"/>
            <p14:sldId id="285"/>
            <p14:sldId id="286"/>
            <p14:sldId id="287"/>
            <p14:sldId id="288"/>
            <p14:sldId id="350"/>
            <p14:sldId id="301"/>
            <p14:sldId id="284"/>
          </p14:sldIdLst>
        </p14:section>
        <p14:section name="Resources" id="{B6CAA1B7-DD15-0346-8785-9B04F132A46E}">
          <p14:sldIdLst>
            <p14:sldId id="279"/>
          </p14:sldIdLst>
        </p14:section>
        <p14:section name="FINISH!!" id="{D5BED623-B50D-A840-82D1-3187E5CB7452}">
          <p14:sldIdLst>
            <p14:sldId id="3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87BAC"/>
    <a:srgbClr val="E59B8C"/>
    <a:srgbClr val="97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20"/>
    <p:restoredTop sz="68437"/>
  </p:normalViewPr>
  <p:slideViewPr>
    <p:cSldViewPr snapToGrid="0" snapToObjects="1">
      <p:cViewPr varScale="1">
        <p:scale>
          <a:sx n="116" d="100"/>
          <a:sy n="116" d="100"/>
        </p:scale>
        <p:origin x="600" y="192"/>
      </p:cViewPr>
      <p:guideLst/>
    </p:cSldViewPr>
  </p:slideViewPr>
  <p:outlineViewPr>
    <p:cViewPr>
      <p:scale>
        <a:sx n="33" d="100"/>
        <a:sy n="33" d="100"/>
      </p:scale>
      <p:origin x="0" y="-40192"/>
    </p:cViewPr>
  </p:outlineViewPr>
  <p:notesTextViewPr>
    <p:cViewPr>
      <p:scale>
        <a:sx n="140" d="100"/>
        <a:sy n="140" d="100"/>
      </p:scale>
      <p:origin x="0" y="0"/>
    </p:cViewPr>
  </p:notesTextViewPr>
  <p:sorterViewPr>
    <p:cViewPr>
      <p:scale>
        <a:sx n="55" d="100"/>
        <a:sy n="55" d="100"/>
      </p:scale>
      <p:origin x="0" y="0"/>
    </p:cViewPr>
  </p:sorterViewPr>
  <p:notesViewPr>
    <p:cSldViewPr snapToGrid="0" snapToObjects="1">
      <p:cViewPr varScale="1">
        <p:scale>
          <a:sx n="131" d="100"/>
          <a:sy n="131" d="100"/>
        </p:scale>
        <p:origin x="4056"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440F6-C42F-9745-A12F-5E2016DAEE7C}"/>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2C936CB-FABD-7C4F-A911-7EA97EBCD103}"/>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948D5666-0307-AF4E-8A17-24E94CC32EF2}" type="datetimeFigureOut">
              <a:rPr lang="en-US" smtClean="0"/>
              <a:t>2/26/20</a:t>
            </a:fld>
            <a:endParaRPr lang="en-US" dirty="0"/>
          </a:p>
        </p:txBody>
      </p:sp>
      <p:sp>
        <p:nvSpPr>
          <p:cNvPr id="4" name="Footer Placeholder 3">
            <a:extLst>
              <a:ext uri="{FF2B5EF4-FFF2-40B4-BE49-F238E27FC236}">
                <a16:creationId xmlns:a16="http://schemas.microsoft.com/office/drawing/2014/main" id="{B975C2B3-478F-6F4A-BBF1-DF3193A7C8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C298136-DB82-EF48-A4E0-AAB965FE8E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E5935-E11C-234A-82B7-48034949FE2A}" type="slidenum">
              <a:rPr lang="en-US" smtClean="0"/>
              <a:t>‹#›</a:t>
            </a:fld>
            <a:endParaRPr lang="en-US" dirty="0"/>
          </a:p>
        </p:txBody>
      </p:sp>
    </p:spTree>
    <p:extLst>
      <p:ext uri="{BB962C8B-B14F-4D97-AF65-F5344CB8AC3E}">
        <p14:creationId xmlns:p14="http://schemas.microsoft.com/office/powerpoint/2010/main" val="12001086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04:04:21.806"/>
    </inkml:context>
    <inkml:brush xml:id="br0">
      <inkml:brushProperty name="width" value="0.05" units="cm"/>
      <inkml:brushProperty name="height" value="0.05" units="cm"/>
      <inkml:brushProperty name="color" value="#E71224"/>
    </inkml:brush>
  </inkml:definitions>
  <inkml:trace contextRef="#ctx0" brushRef="#br0">782 19 24575,'-78'30'0,"-1"1"0,1 0 0,0-1 0,0 1 0,-7-2 0,-2-2 0,11 0 0,20 2 0,9 34 0,38-45 0,-12 29 0,17-33 0,3 5 0,-4-5 0,5 14 0,0-15 0,0 24 0,0-20 0,0 8 0,0 2 0,0-14 0,0 11 0,7-1 0,-6-6 0,27 48 0,-18-41 0,14 40 0,-12-47 0,-6 12 0,4-11 0,2 1 0,-10 0 0,15-1 0,-11-3 0,7 2 0,-3-6 0,3 6 0,2-6 0,3-2 0,1 4 0,-5-11 0,4 10 0,-8-11 0,8 7 0,6-1 0,-7-1 0,11 8 0,-18-11 0,8 9 0,7-11 0,-4 7 0,3-7 0,4 9 0,-15-8 0,10 8 0,-9-5 0,-4 5 0,8-1 0,-8 0 0,3 5 0,-3-8 0,-1 2 0,0-8 0,5 4 0,0-2 0,1 2 0,2-4 0,-6 4 0,2-3 0,11 3 0,-11-4 0,10 0 0,-14 4 0,5-3 0,-4 3 0,4-4 0,9 12 0,-10-8 0,10 8 0,-13-8 0,3-3 0,-2 3 0,2-4 0,11 0 0,-12 0 0,16 0 0,-14 0 0,5 0 0,-4 0 0,2 0 0,-6 0 0,6-4 0,-2-1 0,-1-1 0,0-2 0,-5 7 0,14-9 0,-10 4 0,11-6 0,-15 3 0,5-5 0,-8 4 0,6-4 0,-11 5 0,8 0 0,-8-5 0,7 3 0,-7-2 0,7-1 0,-3 4 0,1-4 0,2 1 0,-7-2 0,7-4 0,-7-10 0,7 12 0,-6-6 0,2 13 0,-4-3 0,0 2 0,0-2 0,0 3 0,0-3 0,0 2 0,0-2 0,0 3 0,0-3 0,0 2 0,0-3 0,0 5 0,0-5 0,0 0 0,0-1 0,0-13 0,0 15 0,0-10 0,0 9 0,0 4 0,0-4 0,0 5 0,0-5 0,-5 0 0,4-1 0,-9-13 0,4 15 0,-1-10 0,-1 9 0,7-1 0,-8 1 0,8-4 0,-7 8 0,7-4 0,-3 5 0,-5-5 0,3-1 0,-3 1 0,4-4 0,5 8 0,-4-4 0,3 5 0,-7-1 0,7 1 0,-12-5 0,11 4 0,-6-8 0,4 7 0,3-2 0,-8 3 0,4-3 0,-4-2 0,-1 1 0,1 0 0,-1 4 0,-3 1 0,2 0 0,-2-1 0,1-13 0,2 10 0,-1-11 0,1 15 0,1-1 0,0 1 0,-1-1 0,-3-3 0,2 2 0,-3-2 0,5 3 0,0 5 0,-1-3 0,1 6 0,-1-2 0,-12 0 0,10 3 0,-14-3 0,15 4 0,-2 0 0,3 0 0,-3 0 0,6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04:04:30.562"/>
    </inkml:context>
    <inkml:brush xml:id="br0">
      <inkml:brushProperty name="width" value="0.05" units="cm"/>
      <inkml:brushProperty name="height" value="0.05" units="cm"/>
      <inkml:brushProperty name="color" value="#E71224"/>
    </inkml:brush>
  </inkml:definitions>
  <inkml:trace contextRef="#ctx0" brushRef="#br0">875 565 24575,'-10'-5'0,"-3"-8"0,2 11 0,-2-6 0,3 8 0,1-4 0,-5 3 0,0-8 0,-1 8 0,-3-3 0,8 0 0,-4 3 0,5-3 0,-5 4 0,4 0 0,-18-13 0,15 10 0,-11-9 0,15 12 0,0 0 0,-15 0 0,11 0 0,-11 0 0,11 0 0,2 0 0,-2 0 0,3 0 0,-3 0 0,2 0 0,-2 0 0,3 0 0,-3 0 0,2 0 0,-2 0 0,3 0 0,-3 0 0,2 0 0,-3 0 0,5 0 0,-5 0 0,0 0 0,-15 0 0,8 0 0,-4 0 0,-23 10 0,30-4 0,-30 5 0,33-3 0,-4 2 0,5 0 0,0 4 0,5-5 0,-1 4 0,5 2 0,-5 13 0,8-6 0,-4 6 0,6-13 0,0-2 0,-8 1 0,6 0 0,-7 1 0,9-2 0,0 11 0,-4-7 0,3 11 0,-3-13 0,4 2 0,0-2 0,0-1 0,-4 4 0,3-3 0,-3-1 0,4-1 0,0-3 0,0 3 0,0-2 0,12 16 0,-5-10 0,6 12 0,3 0 0,-8-8 0,13 7 0,-6-9 0,-1 0 0,4-1 0,-8-3 0,4-2 0,20 21 0,-19-14 0,24 15 0,-25-17 0,1-8 0,2 4 0,-6-9 0,2 3 0,-4-7 0,15 16 0,3-8 0,4 4 0,28 3 0,-2-4 0,9 0 0,16-2 0,-46-2 0,44-6 0,-44 7 0,26-9 0,-31 4 0,7-3 0,-17 3 0,8-4 0,-14 0 0,12 0 0,-14 0 0,25 0 0,-25 0 0,24 0 0,-20 0 0,12 0 0,-11 4 0,1-3 0,10 3 0,-12-4 0,10 4 0,-12-3 0,3 4 0,-3-5 0,13 0 0,-11 4 0,11 1 0,-9 0 0,14 5 0,-15-8 0,23 4 0,-28-6 0,11 0 0,20 9 0,-27-6 0,27 7 0,-26-10 0,-7 0 0,7 0 0,-5 0 0,-2 0 0,2 0 0,-3 0 0,3 0 0,-3 0 0,4 0 0,-5 0 0,5 0 0,-4 0 0,4 0 0,-5 0 0,8 0 0,-1 0 0,7 0 0,-9 0 0,0 0 0,-5 0 0,5 0 0,-4 0 0,3 0 0,-3 0 0,3 0 0,-2 0 0,2 0 0,-4 0 0,5 0 0,-4 0 0,4 0 0,-5 0 0,4 0 0,2 0 0,-1 0 0,4 0 0,-8 0 0,8 0 0,-3 0 0,-1 0 0,-1 0 0,5 0 0,-7 0 0,11 0 0,-7 0 0,13-13 0,-6 10 0,6-9 0,-13 12 0,2-4 0,-6 3 0,2-3 0,-4 4 0,15 0 0,-7 0 0,12-5 0,-7 4 0,6-7 0,1 7 0,-1-3 0,-9 4 0,29-20 0,-30 16 0,30-16 0,-34 20 0,15-6 0,-8 4 0,18-4 0,-22 6 0,6 0 0,-13 0 0,3 0 0,-3 0 0,4 0 0,-5 0 0,15-6 0,7 5 0,1-10 0,31 10 0,2-11 0,4 10 0,-14-7 0,-27 9 0,-3-6 0,-8 5 0,6-5 0,-10 6 0,2 0 0,-1 0 0,4-5 0,-3 4 0,-1-3 0,14 4 0,-15 0 0,10 0 0,5 0 0,-15 0 0,19 0 0,-17-4 0,-1 3 0,4-3 0,6-2 0,-3 0 0,8-1 0,-14 3 0,2 4 0,-6-5 0,2 4 0,-4-3 0,5 4 0,0 0 0,1 0 0,2 0 0,-6 0 0,2-4 0,-3 3 0,13-3 0,-6 4 0,16 0 0,-13 0 0,7 0 0,-12 0 0,3 0 0,-9 0 0,0 0 0,1-4 0,3 2 0,2-2 0,3 4 0,11-12 0,-8 9 0,18-9 0,-22 8 0,6 3 0,-14-4 0,19 5 0,-14-4 0,18 3 0,-4-9 0,-6 8 0,7-4 0,-1 6 0,-11-8 0,7 6 0,-6-7 0,-4 5 0,5 3 0,10-9 0,2 8 0,27-5 0,3-2 0,-15 7 0,9-3 0,-9 0 0,-37 5 0,5 0 0,-4 0 0,4 0 0,-1-8 0,-2 6 0,16-6 0,0 8 0,0 0 0,11 0 0,-25 0 0,10 0 0,-10-5 0,-2 0 0,2-4 0,1-5 0,-4 4 0,4-4 0,-5 5 0,4-5 0,-2 3 0,2-6 0,-3 2 0,-1 0 0,-4 2 0,3-1 0,-2 0 0,-1-1 0,11-13 0,-9 11 0,11-12 0,-9 11 0,8-11 0,-5 8 0,5-8 0,-8 14 0,2-12 0,-1 14 0,2-11 0,-7 15 0,-1-1 0,-4 1 0,0-5 0,0 4 0,0-4 0,-4 5 0,3-5 0,-4-1 0,1 1 0,3-4 0,-7 3 0,3-3 0,-7-11 0,2 12 0,-9-21 0,7 25 0,-11-45 0,8 36 0,-25-48 0,16 46 0,-16-16 0,1 1 0,19 19 0,-49-29 0,51 35 0,-40-12 0,41 20 0,-42-10 0,36 14 0,-35-8 0,41 2 0,-42 6 0,23-13 0,-26 14 0,21-5 0,-21-4 0,16 7 0,-36-6 0,15 9 0,10 0 0,-22 0 0,42 0 0,-19 0 0,27 0 0,6 0 0,8 0 0,-13 0 0,11 0 0,-42 0 0,37 0 0,-36 0 0,41 0 0,-43 19 0,34-10 0,-23 11 0,0-6 0,22-7 0,-52 23 0,52-17 0,-52 17 0,43-23 0,-16 6 0,13-12 0,18 12 0,-22-5 0,-10 11 0,17-10 0,-12 5 0,33-13 0,-4 3 0,-30 6 0,27-4 0,-22 5 0,20-7 0,-3 2 0,0-4 0,4 4 0,9-6 0,-11 0 0,8 0 0,-10 4 0,12-3 0,-4 3 0,-10-4 0,8 0 0,-38 0 0,23 0 0,-26 0 0,13 0 0,-2 0 0,-26 0 0,24 0 0,1 0 0,-10 0 0,0 0 0,16 0 0,-36 0 0,36 0 0,-6 0 0,27 0 0,-2 0 0,14 0 0,-11 0 0,11 0 0,2 0 0,-2 0 0,3 0 0,-3 0 0,2 0 0,-3 0 0,5 0 0,-15 0 0,11 0 0,-10 0 0,9 0 0,4 0 0,-4 0 0,5 0 0,-5 0 0,4 0 0,-4 0 0,5 0 0,-5 0 0,4 0 0,-4 0 0,5 0 0,-5 0 0,4 0 0,-4 0 0,4 0 0,-3 0 0,2 0 0,-2 0 0,3 0 0,-3 0 0,2 0 0,-2 0 0,3 0 0,-3 0 0,2 0 0,-2 4 0,3-3 0,-3 3 0,-2 0 0,0 2 0,2 3 0,-1-4 0,4 3 0,-4-7 0,1 8 0,2-4 0,2 4 0,0 1 0,4-1 0,-4 0 0,3 1 0,2-1 0,4 0 0,-8 5 0,1-8 0,-10 10 0,6-13 0,-2 5 0,3-4 0,1-3 0,-5 7 0,4-7 0,-4 3 0,5-4 0,-5 0 0,4 0 0,-4 0 0,5 0 0,-5 0 0,4 0 0,-4 0 0,5 0 0,-1 5 0,1-4 0,-1 3 0,1-4 0,-1 0 0,-3 0 0,2 4 0,2-3 0,5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D71DB65-1483-3340-95A2-92CB191AFDA3}" type="datetimeFigureOut">
              <a:rPr lang="en-US" smtClean="0"/>
              <a:t>2/26/20</a:t>
            </a:fld>
            <a:endParaRPr lang="en-US" dirty="0"/>
          </a:p>
        </p:txBody>
      </p:sp>
      <p:sp>
        <p:nvSpPr>
          <p:cNvPr id="4" name="Slide Image Placeholder 3"/>
          <p:cNvSpPr>
            <a:spLocks noGrp="1" noRot="1" noChangeAspect="1"/>
          </p:cNvSpPr>
          <p:nvPr>
            <p:ph type="sldImg" idx="2"/>
          </p:nvPr>
        </p:nvSpPr>
        <p:spPr>
          <a:xfrm>
            <a:off x="-18521" y="266700"/>
            <a:ext cx="6874934" cy="3867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9BFC7-E1C5-1B43-9CDA-18C9005645F5}" type="slidenum">
              <a:rPr lang="en-US" smtClean="0"/>
              <a:t>‹#›</a:t>
            </a:fld>
            <a:endParaRPr lang="en-US" dirty="0"/>
          </a:p>
        </p:txBody>
      </p:sp>
    </p:spTree>
    <p:extLst>
      <p:ext uri="{BB962C8B-B14F-4D97-AF65-F5344CB8AC3E}">
        <p14:creationId xmlns:p14="http://schemas.microsoft.com/office/powerpoint/2010/main" val="8961515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baseline="0">
        <a:solidFill>
          <a:schemeClr val="tx1"/>
        </a:solidFill>
        <a:latin typeface="+mj-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cademiccommons.columbia.edu/doi/10.7916/D8M908V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ederalregister.gov/executive-order/13563"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zortmusic.com/nightlife/"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409575"/>
            <a:ext cx="6621462" cy="37242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i="0" dirty="0"/>
              <a:t>Thank you for inviting me today. I am a New York attorney</a:t>
            </a:r>
            <a:r>
              <a:rPr lang="en-US" i="0" baseline="0" dirty="0"/>
              <a:t>. </a:t>
            </a:r>
          </a:p>
          <a:p>
            <a:pPr marL="342900" indent="-342900">
              <a:buFont typeface="Arial" panose="020B0604020202020204" pitchFamily="34" charset="0"/>
              <a:buChar char="•"/>
            </a:pPr>
            <a:r>
              <a:rPr lang="en-US" i="0" baseline="0" dirty="0"/>
              <a:t>This presentation is not to be considered legal advice. These observations are for discussion purposes only.</a:t>
            </a:r>
          </a:p>
          <a:p>
            <a:pPr marL="342900" indent="-342900">
              <a:buFont typeface="Arial" panose="020B0604020202020204" pitchFamily="34" charset="0"/>
              <a:buChar char="•"/>
            </a:pPr>
            <a:r>
              <a:rPr lang="en-US" i="0" baseline="0" dirty="0"/>
              <a:t>My topic focuses on zoning regulations affecting dancing and live music.</a:t>
            </a:r>
          </a:p>
        </p:txBody>
      </p:sp>
      <p:sp>
        <p:nvSpPr>
          <p:cNvPr id="4" name="Slide Number Placeholder 3"/>
          <p:cNvSpPr>
            <a:spLocks noGrp="1"/>
          </p:cNvSpPr>
          <p:nvPr>
            <p:ph type="sldNum" sz="quarter" idx="5"/>
          </p:nvPr>
        </p:nvSpPr>
        <p:spPr/>
        <p:txBody>
          <a:bodyPr/>
          <a:lstStyle/>
          <a:p>
            <a:fld id="{C149BFC7-E1C5-1B43-9CDA-18C9005645F5}" type="slidenum">
              <a:rPr lang="en-US" smtClean="0"/>
              <a:t>1</a:t>
            </a:fld>
            <a:endParaRPr lang="en-US" dirty="0"/>
          </a:p>
        </p:txBody>
      </p:sp>
    </p:spTree>
    <p:extLst>
      <p:ext uri="{BB962C8B-B14F-4D97-AF65-F5344CB8AC3E}">
        <p14:creationId xmlns:p14="http://schemas.microsoft.com/office/powerpoint/2010/main" val="2280986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10</a:t>
            </a:fld>
            <a:endParaRPr lang="en-US" dirty="0"/>
          </a:p>
        </p:txBody>
      </p:sp>
    </p:spTree>
    <p:extLst>
      <p:ext uri="{BB962C8B-B14F-4D97-AF65-F5344CB8AC3E}">
        <p14:creationId xmlns:p14="http://schemas.microsoft.com/office/powerpoint/2010/main" val="291684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dirty="0">
                <a:solidFill>
                  <a:schemeClr val="bg1"/>
                </a:solidFill>
              </a:rPr>
              <a:t>But …  nothing modified since November,  2017,</a:t>
            </a:r>
          </a:p>
        </p:txBody>
      </p:sp>
      <p:sp>
        <p:nvSpPr>
          <p:cNvPr id="4" name="Slide Number Placeholder 3"/>
          <p:cNvSpPr>
            <a:spLocks noGrp="1"/>
          </p:cNvSpPr>
          <p:nvPr>
            <p:ph type="sldNum" sz="quarter" idx="5"/>
          </p:nvPr>
        </p:nvSpPr>
        <p:spPr/>
        <p:txBody>
          <a:bodyPr/>
          <a:lstStyle/>
          <a:p>
            <a:fld id="{C149BFC7-E1C5-1B43-9CDA-18C9005645F5}" type="slidenum">
              <a:rPr lang="en-US" smtClean="0"/>
              <a:t>11</a:t>
            </a:fld>
            <a:endParaRPr lang="en-US" dirty="0"/>
          </a:p>
        </p:txBody>
      </p:sp>
    </p:spTree>
    <p:extLst>
      <p:ext uri="{BB962C8B-B14F-4D97-AF65-F5344CB8AC3E}">
        <p14:creationId xmlns:p14="http://schemas.microsoft.com/office/powerpoint/2010/main" val="1499362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What is the Zoning Resolution – ZR.  It is the New York City zoning code and enacted by the City Council with multiple agencies involved.</a:t>
            </a:r>
            <a:endParaRPr lang="en-US" sz="1200" i="0"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12</a:t>
            </a:fld>
            <a:endParaRPr lang="en-US" dirty="0"/>
          </a:p>
        </p:txBody>
      </p:sp>
    </p:spTree>
    <p:extLst>
      <p:ext uri="{BB962C8B-B14F-4D97-AF65-F5344CB8AC3E}">
        <p14:creationId xmlns:p14="http://schemas.microsoft.com/office/powerpoint/2010/main" val="1203169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The 155 page extract Includes references to clubs, banquet halls, catering halls, and music, all ways which are used to allow the privileged to dance. Thus, it is clear that provisions other than Use Groups 6 and 12 implicate the regulation of dancing and live music.</a:t>
            </a:r>
          </a:p>
        </p:txBody>
      </p:sp>
      <p:sp>
        <p:nvSpPr>
          <p:cNvPr id="4" name="Slide Number Placeholder 3"/>
          <p:cNvSpPr>
            <a:spLocks noGrp="1"/>
          </p:cNvSpPr>
          <p:nvPr>
            <p:ph type="sldNum" sz="quarter" idx="5"/>
          </p:nvPr>
        </p:nvSpPr>
        <p:spPr/>
        <p:txBody>
          <a:bodyPr/>
          <a:lstStyle/>
          <a:p>
            <a:fld id="{C149BFC7-E1C5-1B43-9CDA-18C9005645F5}" type="slidenum">
              <a:rPr lang="en-US" smtClean="0"/>
              <a:t>13</a:t>
            </a:fld>
            <a:endParaRPr lang="en-US" dirty="0"/>
          </a:p>
        </p:txBody>
      </p:sp>
    </p:spTree>
    <p:extLst>
      <p:ext uri="{BB962C8B-B14F-4D97-AF65-F5344CB8AC3E}">
        <p14:creationId xmlns:p14="http://schemas.microsoft.com/office/powerpoint/2010/main" val="1090860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There are Fifty-Six Sections of the Zoning Resolution affecting dancing and music; these are included in the 155 page extract we prepared. Despite the many provisions, not one provision defines dancing. The Zoning Resolution is subject to the challenge of being declares unconstitutional on the grounds of vagueness and a violation of the First Amendment. The US District Court for the Eastern District of New York (Brooklyn).</a:t>
            </a:r>
            <a:endParaRPr lang="en-US" sz="1200" i="0"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14</a:t>
            </a:fld>
            <a:endParaRPr lang="en-US" dirty="0"/>
          </a:p>
        </p:txBody>
      </p:sp>
    </p:spTree>
    <p:extLst>
      <p:ext uri="{BB962C8B-B14F-4D97-AF65-F5344CB8AC3E}">
        <p14:creationId xmlns:p14="http://schemas.microsoft.com/office/powerpoint/2010/main" val="1057661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Despite these many provisions, not one provision defines dancing. The Zoning Resolution is subject to the challenge of being declared unconstitutional on the grounds of vagueness and a violation of the First Amendment. The US District Court for the Eastern District of New York (Brooklyn) found that the provisions in the Cabaret Law similar to those in the Zoning Resolution made that law subject to constitutional challenge. </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15</a:t>
            </a:fld>
            <a:endParaRPr lang="en-US" dirty="0"/>
          </a:p>
        </p:txBody>
      </p:sp>
    </p:spTree>
    <p:extLst>
      <p:ext uri="{BB962C8B-B14F-4D97-AF65-F5344CB8AC3E}">
        <p14:creationId xmlns:p14="http://schemas.microsoft.com/office/powerpoint/2010/main" val="4005991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76200"/>
            <a:ext cx="6772275" cy="3810000"/>
          </a:xfrm>
        </p:spPr>
      </p:sp>
      <p:sp>
        <p:nvSpPr>
          <p:cNvPr id="3" name="Notes Placeholder 2"/>
          <p:cNvSpPr>
            <a:spLocks noGrp="1"/>
          </p:cNvSpPr>
          <p:nvPr>
            <p:ph type="body" idx="1"/>
          </p:nvPr>
        </p:nvSpPr>
        <p:spPr>
          <a:xfrm>
            <a:off x="668339" y="4150321"/>
            <a:ext cx="5084762" cy="43866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In 1989, after the City lost litigation declaring limits on music and number of musicians as unconstitutional, the DCP undertook a comprehensive review of regulations affecting music and dancing with the express intent to crack down on dancing.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For an excellent discussion of the 1989 review and other issues, see </a:t>
            </a:r>
            <a:r>
              <a:rPr lang="en-US" sz="1600" dirty="0">
                <a:hlinkClick r:id="rId3"/>
              </a:rPr>
              <a:t>Wei, Whitney (2016), </a:t>
            </a:r>
            <a:r>
              <a:rPr lang="en-US" sz="1600" i="1" dirty="0">
                <a:hlinkClick r:id="rId3"/>
              </a:rPr>
              <a:t> Clubbed to Death: The Decline of New York City Nightlife Culture Since the Late </a:t>
            </a:r>
            <a:r>
              <a:rPr lang="en-US" sz="1600" dirty="0">
                <a:hlinkClick r:id="rId3"/>
              </a:rPr>
              <a:t>1980s, Columbia University Bachelor’s Thesis.</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16</a:t>
            </a:fld>
            <a:endParaRPr lang="en-US" dirty="0"/>
          </a:p>
        </p:txBody>
      </p:sp>
    </p:spTree>
    <p:extLst>
      <p:ext uri="{BB962C8B-B14F-4D97-AF65-F5344CB8AC3E}">
        <p14:creationId xmlns:p14="http://schemas.microsoft.com/office/powerpoint/2010/main" val="1720509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88900"/>
            <a:ext cx="6856413" cy="3857625"/>
          </a:xfrm>
        </p:spPr>
      </p:sp>
      <p:sp>
        <p:nvSpPr>
          <p:cNvPr id="3" name="Notes Placeholder 2"/>
          <p:cNvSpPr>
            <a:spLocks noGrp="1"/>
          </p:cNvSpPr>
          <p:nvPr>
            <p:ph type="body" idx="1"/>
          </p:nvPr>
        </p:nvSpPr>
        <p:spPr>
          <a:xfrm>
            <a:off x="613568" y="4197089"/>
            <a:ext cx="5629275" cy="440398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purpose of the 1989 review is </a:t>
            </a:r>
            <a:r>
              <a:rPr lang="en-US" i="0" u="none" dirty="0"/>
              <a:t>clear – QUOTE - “to impose more restrictive regulations on larger entertainment establishments and those with dancing.”  The review did not discuss what is meant by “dancing”.  Appears to assume that ”dancing” means large dancing nightclubs.</a:t>
            </a:r>
            <a:endParaRPr lang="en-US" sz="1200" i="0" u="none"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17</a:t>
            </a:fld>
            <a:endParaRPr lang="en-US" dirty="0"/>
          </a:p>
        </p:txBody>
      </p:sp>
    </p:spTree>
    <p:extLst>
      <p:ext uri="{BB962C8B-B14F-4D97-AF65-F5344CB8AC3E}">
        <p14:creationId xmlns:p14="http://schemas.microsoft.com/office/powerpoint/2010/main" val="2191305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161925"/>
            <a:ext cx="6858000" cy="3857625"/>
          </a:xfrm>
        </p:spPr>
      </p:sp>
      <p:sp>
        <p:nvSpPr>
          <p:cNvPr id="3" name="Notes Placeholder 2"/>
          <p:cNvSpPr>
            <a:spLocks noGrp="1"/>
          </p:cNvSpPr>
          <p:nvPr>
            <p:ph type="body" idx="1"/>
          </p:nvPr>
        </p:nvSpPr>
        <p:spPr>
          <a:xfrm>
            <a:off x="633412" y="3982908"/>
            <a:ext cx="5484813" cy="40039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1989 report deleted statutory text that placed no limits on entertainment or dancing with new language which restricts dancing. Nothing in the history of the addition of language imposing significant restriction on dancing indicates that any thought was given to its impact.</a:t>
            </a:r>
            <a:endParaRPr lang="en-US" sz="1200" i="0"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18</a:t>
            </a:fld>
            <a:endParaRPr lang="en-US" dirty="0"/>
          </a:p>
        </p:txBody>
      </p:sp>
    </p:spTree>
    <p:extLst>
      <p:ext uri="{BB962C8B-B14F-4D97-AF65-F5344CB8AC3E}">
        <p14:creationId xmlns:p14="http://schemas.microsoft.com/office/powerpoint/2010/main" val="4202500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407988"/>
            <a:ext cx="4349750" cy="2447925"/>
          </a:xfrm>
        </p:spPr>
      </p:sp>
      <p:sp>
        <p:nvSpPr>
          <p:cNvPr id="3" name="Notes Placeholder 2"/>
          <p:cNvSpPr>
            <a:spLocks noGrp="1"/>
          </p:cNvSpPr>
          <p:nvPr>
            <p:ph type="body" idx="1"/>
          </p:nvPr>
        </p:nvSpPr>
        <p:spPr>
          <a:xfrm>
            <a:off x="688157" y="3073139"/>
            <a:ext cx="5484043" cy="5841468"/>
          </a:xfrm>
        </p:spPr>
        <p:txBody>
          <a:bodyPr/>
          <a:lstStyle/>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19</a:t>
            </a:fld>
            <a:endParaRPr lang="en-US" dirty="0"/>
          </a:p>
        </p:txBody>
      </p:sp>
    </p:spTree>
    <p:extLst>
      <p:ext uri="{BB962C8B-B14F-4D97-AF65-F5344CB8AC3E}">
        <p14:creationId xmlns:p14="http://schemas.microsoft.com/office/powerpoint/2010/main" val="299232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dirty="0"/>
              <a:t>Why I am interested in this subject? Since 1996, I </a:t>
            </a:r>
            <a:r>
              <a:rPr lang="en-US" baseline="0" dirty="0"/>
              <a:t>have been dancing Lindy Hop, Tango, and Salsa. I met my wife on a dance floor. I have danced all over the US and in 19 foreign countries. I became a Jazz fan because of dancing. I have produced two big Band CD’s. and  large dance events such as  this one at 1999 Roseland with two big bands and 1800 attendees.</a:t>
            </a:r>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2</a:t>
            </a:fld>
            <a:endParaRPr lang="en-US" dirty="0"/>
          </a:p>
        </p:txBody>
      </p:sp>
    </p:spTree>
    <p:extLst>
      <p:ext uri="{BB962C8B-B14F-4D97-AF65-F5344CB8AC3E}">
        <p14:creationId xmlns:p14="http://schemas.microsoft.com/office/powerpoint/2010/main" val="381192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407988"/>
            <a:ext cx="4349750" cy="2447925"/>
          </a:xfrm>
        </p:spPr>
      </p:sp>
      <p:sp>
        <p:nvSpPr>
          <p:cNvPr id="3" name="Notes Placeholder 2"/>
          <p:cNvSpPr>
            <a:spLocks noGrp="1"/>
          </p:cNvSpPr>
          <p:nvPr>
            <p:ph type="body" idx="1"/>
          </p:nvPr>
        </p:nvSpPr>
        <p:spPr>
          <a:xfrm>
            <a:off x="688157" y="3073139"/>
            <a:ext cx="5484043" cy="5841468"/>
          </a:xfrm>
        </p:spPr>
        <p:txBody>
          <a:bodyPr/>
          <a:lstStyle/>
          <a:p>
            <a:r>
              <a:rPr lang="en-US" sz="1600" b="0" i="0" kern="1200" baseline="0" dirty="0">
                <a:solidFill>
                  <a:schemeClr val="tx1"/>
                </a:solidFill>
                <a:effectLst/>
                <a:latin typeface="+mj-lt"/>
                <a:ea typeface="+mn-ea"/>
                <a:cs typeface="+mn-cs"/>
              </a:rPr>
              <a:t>.</a:t>
            </a:r>
          </a:p>
          <a:p>
            <a:endParaRPr lang="en-US" sz="1600" b="0" i="0" kern="1200" baseline="0" dirty="0">
              <a:solidFill>
                <a:schemeClr val="tx1"/>
              </a:solidFill>
              <a:effectLst/>
              <a:latin typeface="+mj-lt"/>
              <a:ea typeface="+mn-ea"/>
              <a:cs typeface="+mn-cs"/>
            </a:endParaRPr>
          </a:p>
          <a:p>
            <a:r>
              <a:rPr lang="en-US" sz="1600" b="0" i="0" kern="1200" baseline="0" dirty="0">
                <a:solidFill>
                  <a:schemeClr val="tx1"/>
                </a:solidFill>
                <a:effectLst/>
                <a:latin typeface="+mj-lt"/>
                <a:ea typeface="+mn-ea"/>
                <a:cs typeface="+mn-cs"/>
              </a:rPr>
              <a:t>Few venues have sought and obtained special permits allowing dancing, and this escape valve is meaningless in the real world.</a:t>
            </a:r>
          </a:p>
          <a:p>
            <a:endParaRPr lang="en-US" sz="1600" b="0" i="0" kern="1200" baseline="0" dirty="0">
              <a:solidFill>
                <a:schemeClr val="tx1"/>
              </a:solidFill>
              <a:effectLst/>
              <a:latin typeface="+mj-lt"/>
              <a:ea typeface="+mn-ea"/>
              <a:cs typeface="+mn-cs"/>
            </a:endParaRPr>
          </a:p>
          <a:p>
            <a:endParaRPr lang="en-US" sz="1600" b="0" i="0" kern="1200" baseline="0" dirty="0">
              <a:solidFill>
                <a:schemeClr val="tx1"/>
              </a:solidFill>
              <a:effectLst/>
              <a:latin typeface="+mj-lt"/>
              <a:ea typeface="+mn-ea"/>
              <a:cs typeface="+mn-cs"/>
            </a:endParaRPr>
          </a:p>
          <a:p>
            <a:endParaRPr lang="en-US" sz="1600" kern="1200" baseline="0" dirty="0">
              <a:solidFill>
                <a:schemeClr val="tx1"/>
              </a:solidFill>
              <a:effectLst/>
              <a:latin typeface="+mj-lt"/>
              <a:ea typeface="+mn-ea"/>
              <a:cs typeface="+mn-cs"/>
            </a:endParaRPr>
          </a:p>
          <a:p>
            <a:endParaRPr lang="en-US" sz="1600" b="0" i="0" kern="1200" baseline="0" dirty="0">
              <a:solidFill>
                <a:schemeClr val="tx1"/>
              </a:solidFill>
              <a:effectLst/>
              <a:latin typeface="+mj-lt"/>
              <a:ea typeface="+mn-ea"/>
              <a:cs typeface="+mn-cs"/>
            </a:endParaRPr>
          </a:p>
          <a:p>
            <a:endParaRPr lang="en-US" sz="1600" b="0" i="0" kern="1200" baseline="0" dirty="0">
              <a:solidFill>
                <a:schemeClr val="tx1"/>
              </a:solidFill>
              <a:effectLst/>
              <a:latin typeface="+mj-lt"/>
              <a:ea typeface="+mn-ea"/>
              <a:cs typeface="+mn-cs"/>
            </a:endParaRPr>
          </a:p>
          <a:p>
            <a:endParaRPr lang="en-US" sz="1600" b="0" i="0" kern="1200" baseline="0" dirty="0">
              <a:solidFill>
                <a:schemeClr val="tx1"/>
              </a:solidFill>
              <a:effectLst/>
              <a:latin typeface="+mj-lt"/>
              <a:ea typeface="+mn-ea"/>
              <a:cs typeface="+mn-cs"/>
            </a:endParaRPr>
          </a:p>
          <a:p>
            <a:endParaRPr lang="en-US" sz="1600" b="0" i="0" kern="1200" baseline="0" dirty="0">
              <a:solidFill>
                <a:schemeClr val="tx1"/>
              </a:solidFill>
              <a:effectLst/>
              <a:latin typeface="+mj-lt"/>
              <a:ea typeface="+mn-ea"/>
              <a:cs typeface="+mn-cs"/>
            </a:endParaRPr>
          </a:p>
          <a:p>
            <a:endParaRPr lang="en-US" sz="1600" b="0" i="0" kern="1200" baseline="0" dirty="0">
              <a:solidFill>
                <a:schemeClr val="tx1"/>
              </a:solidFill>
              <a:effectLst/>
              <a:latin typeface="+mj-lt"/>
              <a:ea typeface="+mn-ea"/>
              <a:cs typeface="+mn-cs"/>
            </a:endParaRPr>
          </a:p>
        </p:txBody>
      </p:sp>
      <p:sp>
        <p:nvSpPr>
          <p:cNvPr id="4" name="Slide Number Placeholder 3"/>
          <p:cNvSpPr>
            <a:spLocks noGrp="1"/>
          </p:cNvSpPr>
          <p:nvPr>
            <p:ph type="sldNum" sz="quarter" idx="5"/>
          </p:nvPr>
        </p:nvSpPr>
        <p:spPr/>
        <p:txBody>
          <a:bodyPr/>
          <a:lstStyle/>
          <a:p>
            <a:fld id="{C149BFC7-E1C5-1B43-9CDA-18C9005645F5}" type="slidenum">
              <a:rPr lang="en-US" smtClean="0"/>
              <a:t>20</a:t>
            </a:fld>
            <a:endParaRPr lang="en-US" dirty="0"/>
          </a:p>
        </p:txBody>
      </p:sp>
    </p:spTree>
    <p:extLst>
      <p:ext uri="{BB962C8B-B14F-4D97-AF65-F5344CB8AC3E}">
        <p14:creationId xmlns:p14="http://schemas.microsoft.com/office/powerpoint/2010/main" val="2869413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407988"/>
            <a:ext cx="4349750" cy="2447925"/>
          </a:xfrm>
        </p:spPr>
      </p:sp>
      <p:sp>
        <p:nvSpPr>
          <p:cNvPr id="3" name="Notes Placeholder 2"/>
          <p:cNvSpPr>
            <a:spLocks noGrp="1"/>
          </p:cNvSpPr>
          <p:nvPr>
            <p:ph type="body" idx="1"/>
          </p:nvPr>
        </p:nvSpPr>
        <p:spPr>
          <a:xfrm>
            <a:off x="688157" y="3073139"/>
            <a:ext cx="5484043" cy="5841468"/>
          </a:xfrm>
        </p:spPr>
        <p:txBody>
          <a:bodyPr/>
          <a:lstStyle/>
          <a:p>
            <a:r>
              <a:rPr lang="en-US" sz="1600" b="0" i="0" kern="1200" baseline="0" dirty="0">
                <a:solidFill>
                  <a:schemeClr val="tx1"/>
                </a:solidFill>
                <a:effectLst/>
                <a:latin typeface="+mj-lt"/>
                <a:ea typeface="+mn-ea"/>
                <a:cs typeface="+mn-cs"/>
              </a:rPr>
              <a:t>*Few venues have sought and obtained special permits allowing dancing, and this escape valve is meaningless in the real world.</a:t>
            </a:r>
          </a:p>
          <a:p>
            <a:endParaRPr lang="en-US" sz="1600" b="0" i="0" kern="1200" baseline="0" dirty="0">
              <a:solidFill>
                <a:schemeClr val="tx1"/>
              </a:solidFill>
              <a:effectLst/>
              <a:latin typeface="+mj-lt"/>
              <a:ea typeface="+mn-ea"/>
              <a:cs typeface="+mn-cs"/>
            </a:endParaRPr>
          </a:p>
        </p:txBody>
      </p:sp>
      <p:sp>
        <p:nvSpPr>
          <p:cNvPr id="4" name="Slide Number Placeholder 3"/>
          <p:cNvSpPr>
            <a:spLocks noGrp="1"/>
          </p:cNvSpPr>
          <p:nvPr>
            <p:ph type="sldNum" sz="quarter" idx="5"/>
          </p:nvPr>
        </p:nvSpPr>
        <p:spPr/>
        <p:txBody>
          <a:bodyPr/>
          <a:lstStyle/>
          <a:p>
            <a:fld id="{C149BFC7-E1C5-1B43-9CDA-18C9005645F5}" type="slidenum">
              <a:rPr lang="en-US" smtClean="0"/>
              <a:t>21</a:t>
            </a:fld>
            <a:endParaRPr lang="en-US" dirty="0"/>
          </a:p>
        </p:txBody>
      </p:sp>
    </p:spTree>
    <p:extLst>
      <p:ext uri="{BB962C8B-B14F-4D97-AF65-F5344CB8AC3E}">
        <p14:creationId xmlns:p14="http://schemas.microsoft.com/office/powerpoint/2010/main" val="1519190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407988"/>
            <a:ext cx="4349750" cy="2447925"/>
          </a:xfrm>
        </p:spPr>
      </p:sp>
      <p:sp>
        <p:nvSpPr>
          <p:cNvPr id="3" name="Notes Placeholder 2"/>
          <p:cNvSpPr>
            <a:spLocks noGrp="1"/>
          </p:cNvSpPr>
          <p:nvPr>
            <p:ph type="body" idx="1"/>
          </p:nvPr>
        </p:nvSpPr>
        <p:spPr>
          <a:xfrm>
            <a:off x="688157" y="3073139"/>
            <a:ext cx="5484043" cy="5841468"/>
          </a:xfrm>
        </p:spPr>
        <p:txBody>
          <a:bodyPr/>
          <a:lstStyle/>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22</a:t>
            </a:fld>
            <a:endParaRPr lang="en-US" dirty="0"/>
          </a:p>
        </p:txBody>
      </p:sp>
    </p:spTree>
    <p:extLst>
      <p:ext uri="{BB962C8B-B14F-4D97-AF65-F5344CB8AC3E}">
        <p14:creationId xmlns:p14="http://schemas.microsoft.com/office/powerpoint/2010/main" val="2246973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407988"/>
            <a:ext cx="4349750" cy="2447925"/>
          </a:xfrm>
        </p:spPr>
      </p:sp>
      <p:sp>
        <p:nvSpPr>
          <p:cNvPr id="3" name="Notes Placeholder 2"/>
          <p:cNvSpPr>
            <a:spLocks noGrp="1"/>
          </p:cNvSpPr>
          <p:nvPr>
            <p:ph type="body" idx="1"/>
          </p:nvPr>
        </p:nvSpPr>
        <p:spPr>
          <a:xfrm>
            <a:off x="688157" y="3073139"/>
            <a:ext cx="5484043" cy="5841468"/>
          </a:xfrm>
        </p:spPr>
        <p:txBody>
          <a:bodyPr/>
          <a:lstStyle/>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23</a:t>
            </a:fld>
            <a:endParaRPr lang="en-US" dirty="0"/>
          </a:p>
        </p:txBody>
      </p:sp>
    </p:spTree>
    <p:extLst>
      <p:ext uri="{BB962C8B-B14F-4D97-AF65-F5344CB8AC3E}">
        <p14:creationId xmlns:p14="http://schemas.microsoft.com/office/powerpoint/2010/main" val="2149749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br>
              <a:rPr lang="en-US" dirty="0"/>
            </a:br>
            <a:r>
              <a:rPr lang="en-US" dirty="0"/>
              <a:t>Harlem in 1932 just prior to end of Prohibition with 500 Speakeasies and clubs serving all parts of society. Zoned “no dancing” now.</a:t>
            </a:r>
            <a:endParaRPr lang="en-US" baseline="0" dirty="0"/>
          </a:p>
        </p:txBody>
      </p:sp>
      <p:sp>
        <p:nvSpPr>
          <p:cNvPr id="4" name="Slide Number Placeholder 3"/>
          <p:cNvSpPr>
            <a:spLocks noGrp="1"/>
          </p:cNvSpPr>
          <p:nvPr>
            <p:ph type="sldNum" sz="quarter" idx="5"/>
          </p:nvPr>
        </p:nvSpPr>
        <p:spPr/>
        <p:txBody>
          <a:bodyPr/>
          <a:lstStyle/>
          <a:p>
            <a:fld id="{C149BFC7-E1C5-1B43-9CDA-18C9005645F5}" type="slidenum">
              <a:rPr lang="en-US" smtClean="0"/>
              <a:t>24</a:t>
            </a:fld>
            <a:endParaRPr lang="en-US" dirty="0"/>
          </a:p>
        </p:txBody>
      </p:sp>
    </p:spTree>
    <p:extLst>
      <p:ext uri="{BB962C8B-B14F-4D97-AF65-F5344CB8AC3E}">
        <p14:creationId xmlns:p14="http://schemas.microsoft.com/office/powerpoint/2010/main" val="4120573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407988"/>
            <a:ext cx="4349750" cy="2447925"/>
          </a:xfrm>
        </p:spPr>
      </p:sp>
      <p:sp>
        <p:nvSpPr>
          <p:cNvPr id="3" name="Notes Placeholder 2"/>
          <p:cNvSpPr>
            <a:spLocks noGrp="1"/>
          </p:cNvSpPr>
          <p:nvPr>
            <p:ph type="body" idx="1"/>
          </p:nvPr>
        </p:nvSpPr>
        <p:spPr>
          <a:xfrm>
            <a:off x="688157" y="3073139"/>
            <a:ext cx="5484043" cy="58414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In our view, it is fundamental that the 1989 report be considered prior to moving forward with consideration of needed changes in the 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new review needs to be “zero-based” where every assumption and current statement requires a justification.</a:t>
            </a:r>
            <a:endParaRPr lang="en-US" sz="1200" i="0"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25</a:t>
            </a:fld>
            <a:endParaRPr lang="en-US" dirty="0"/>
          </a:p>
        </p:txBody>
      </p:sp>
    </p:spTree>
    <p:extLst>
      <p:ext uri="{BB962C8B-B14F-4D97-AF65-F5344CB8AC3E}">
        <p14:creationId xmlns:p14="http://schemas.microsoft.com/office/powerpoint/2010/main" val="371677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407988"/>
            <a:ext cx="4349750" cy="2447925"/>
          </a:xfrm>
        </p:spPr>
      </p:sp>
      <p:sp>
        <p:nvSpPr>
          <p:cNvPr id="3" name="Notes Placeholder 2"/>
          <p:cNvSpPr>
            <a:spLocks noGrp="1"/>
          </p:cNvSpPr>
          <p:nvPr>
            <p:ph type="body" idx="1"/>
          </p:nvPr>
        </p:nvSpPr>
        <p:spPr>
          <a:xfrm>
            <a:off x="688157" y="3073139"/>
            <a:ext cx="5484043" cy="5841468"/>
          </a:xfrm>
        </p:spPr>
        <p:txBody>
          <a:bodyPr/>
          <a:lstStyle/>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26</a:t>
            </a:fld>
            <a:endParaRPr lang="en-US" dirty="0"/>
          </a:p>
        </p:txBody>
      </p:sp>
    </p:spTree>
    <p:extLst>
      <p:ext uri="{BB962C8B-B14F-4D97-AF65-F5344CB8AC3E}">
        <p14:creationId xmlns:p14="http://schemas.microsoft.com/office/powerpoint/2010/main" val="422027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0" i="0" baseline="0" dirty="0"/>
              <a:t>Informed proposals for change suggest knowledge of the 8683 page Zoning Resolution  and the history of regulations. Sorry – it is dense, poorly organized, at times vague, and inconsistent.</a:t>
            </a:r>
          </a:p>
          <a:p>
            <a:endParaRPr lang="en-US" b="0" i="1" baseline="0" dirty="0"/>
          </a:p>
          <a:p>
            <a:pPr marL="342900" indent="-342900">
              <a:buFont typeface="Arial" panose="020B0604020202020204" pitchFamily="34" charset="0"/>
              <a:buChar char="•"/>
            </a:pPr>
            <a:r>
              <a:rPr lang="en-US" dirty="0"/>
              <a:t>I will introduce some specific proposals  concerning the Zoning Resolution which impact dancing and music and also will provide some context and some history.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Many people focus only on Use Group 6 and 12 provisions, but there are many many other provisions curtailing dancing and live music. One notable provision – there is no definition of dancing.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0" baseline="0" dirty="0"/>
              <a:t>In addition, there are rules of other agencies’ impact dancing</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27</a:t>
            </a:fld>
            <a:endParaRPr lang="en-US" dirty="0"/>
          </a:p>
        </p:txBody>
      </p:sp>
    </p:spTree>
    <p:extLst>
      <p:ext uri="{BB962C8B-B14F-4D97-AF65-F5344CB8AC3E}">
        <p14:creationId xmlns:p14="http://schemas.microsoft.com/office/powerpoint/2010/main" val="892787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a:xfrm>
            <a:off x="685800" y="4400549"/>
            <a:ext cx="5467350" cy="38671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My first proposal is to amend Use Group 6 C in the Zoning Resolution to remove the restrictions on dancing in most restaurants in the 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Zoning Resolution establishes Use Groups to which zoning districts are assigned.  Many zoning districts are assigned to multiple use groups</a:t>
            </a:r>
          </a:p>
          <a:p>
            <a:endParaRPr lang="en-US" strike="noStrike" dirty="0"/>
          </a:p>
          <a:p>
            <a:r>
              <a:rPr lang="en-US" strike="noStrike" dirty="0"/>
              <a:t>Note </a:t>
            </a:r>
            <a:r>
              <a:rPr lang="en-US" sz="1600" dirty="0">
                <a:solidFill>
                  <a:schemeClr val="bg1"/>
                </a:solidFill>
              </a:rPr>
              <a:t>§ 91-112 which allows dancing if the dance floor is under 400 square feet. </a:t>
            </a:r>
            <a:endParaRPr lang="en-US" strike="noStrike" dirty="0"/>
          </a:p>
        </p:txBody>
      </p:sp>
      <p:sp>
        <p:nvSpPr>
          <p:cNvPr id="4" name="Slide Number Placeholder 3"/>
          <p:cNvSpPr>
            <a:spLocks noGrp="1"/>
          </p:cNvSpPr>
          <p:nvPr>
            <p:ph type="sldNum" sz="quarter" idx="5"/>
          </p:nvPr>
        </p:nvSpPr>
        <p:spPr/>
        <p:txBody>
          <a:bodyPr/>
          <a:lstStyle/>
          <a:p>
            <a:fld id="{C149BFC7-E1C5-1B43-9CDA-18C9005645F5}" type="slidenum">
              <a:rPr lang="en-US" smtClean="0"/>
              <a:t>28</a:t>
            </a:fld>
            <a:endParaRPr lang="en-US" dirty="0"/>
          </a:p>
        </p:txBody>
      </p:sp>
    </p:spTree>
    <p:extLst>
      <p:ext uri="{BB962C8B-B14F-4D97-AF65-F5344CB8AC3E}">
        <p14:creationId xmlns:p14="http://schemas.microsoft.com/office/powerpoint/2010/main" val="3018170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a:xfrm>
            <a:off x="685800" y="4400549"/>
            <a:ext cx="5467350" cy="38671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an unusual distinction affecting live music and really makes no sense. §32-15 C. One clause is redundant.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aseline="0" dirty="0"/>
              <a:t> The words </a:t>
            </a:r>
            <a:r>
              <a:rPr lang="en-US" strike="sngStrike" dirty="0"/>
              <a:t>with entertainment, but not dancing</a:t>
            </a:r>
            <a:r>
              <a:rPr lang="en-US" strike="noStrike" dirty="0"/>
              <a:t> need to be removed and replaced with “entertainment with or without dancing with a dancing capacity of 100 persons or less and an overall capacity of 200 persons or fewer.”</a:t>
            </a:r>
          </a:p>
          <a:p>
            <a:endParaRPr lang="en-US" strike="noStrike" dirty="0"/>
          </a:p>
        </p:txBody>
      </p:sp>
      <p:sp>
        <p:nvSpPr>
          <p:cNvPr id="4" name="Slide Number Placeholder 3"/>
          <p:cNvSpPr>
            <a:spLocks noGrp="1"/>
          </p:cNvSpPr>
          <p:nvPr>
            <p:ph type="sldNum" sz="quarter" idx="5"/>
          </p:nvPr>
        </p:nvSpPr>
        <p:spPr/>
        <p:txBody>
          <a:bodyPr/>
          <a:lstStyle/>
          <a:p>
            <a:fld id="{C149BFC7-E1C5-1B43-9CDA-18C9005645F5}" type="slidenum">
              <a:rPr lang="en-US" smtClean="0"/>
              <a:t>29</a:t>
            </a:fld>
            <a:endParaRPr lang="en-US" dirty="0"/>
          </a:p>
        </p:txBody>
      </p:sp>
    </p:spTree>
    <p:extLst>
      <p:ext uri="{BB962C8B-B14F-4D97-AF65-F5344CB8AC3E}">
        <p14:creationId xmlns:p14="http://schemas.microsoft.com/office/powerpoint/2010/main" val="261291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sz="1400" i="0" baseline="0" dirty="0"/>
              <a:t>This event was at Edison Ballroom –with the </a:t>
            </a:r>
            <a:r>
              <a:rPr lang="en-US" i="0" dirty="0"/>
              <a:t>Jazz at Lincoln Center Youth Orchestra. At the time, this venue did not have a Cabaret License.</a:t>
            </a:r>
          </a:p>
          <a:p>
            <a:endParaRPr lang="en-US" i="0" dirty="0"/>
          </a:p>
          <a:p>
            <a:r>
              <a:rPr lang="en-US" i="0" dirty="0"/>
              <a:t>Young musicians need venues for them to develop their musical skills.</a:t>
            </a:r>
          </a:p>
          <a:p>
            <a:endParaRPr lang="en-US" i="0" dirty="0"/>
          </a:p>
          <a:p>
            <a:endParaRPr lang="en-US" i="0" dirty="0"/>
          </a:p>
        </p:txBody>
      </p:sp>
      <p:sp>
        <p:nvSpPr>
          <p:cNvPr id="4" name="Slide Number Placeholder 3"/>
          <p:cNvSpPr>
            <a:spLocks noGrp="1"/>
          </p:cNvSpPr>
          <p:nvPr>
            <p:ph type="sldNum" sz="quarter" idx="5"/>
          </p:nvPr>
        </p:nvSpPr>
        <p:spPr/>
        <p:txBody>
          <a:bodyPr/>
          <a:lstStyle/>
          <a:p>
            <a:fld id="{C149BFC7-E1C5-1B43-9CDA-18C9005645F5}" type="slidenum">
              <a:rPr lang="en-US" smtClean="0"/>
              <a:t>3</a:t>
            </a:fld>
            <a:endParaRPr lang="en-US" dirty="0"/>
          </a:p>
        </p:txBody>
      </p:sp>
    </p:spTree>
    <p:extLst>
      <p:ext uri="{BB962C8B-B14F-4D97-AF65-F5344CB8AC3E}">
        <p14:creationId xmlns:p14="http://schemas.microsoft.com/office/powerpoint/2010/main" val="4123158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baseline="0" dirty="0"/>
              <a:t>Here is a ZoLa map of a UG 6 restaurant you may know in Queens in a C1-2 district.  Dancing is not allowed – period. No Salsa. No Bachata.  No Punta. </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30</a:t>
            </a:fld>
            <a:endParaRPr lang="en-US" dirty="0"/>
          </a:p>
        </p:txBody>
      </p:sp>
    </p:spTree>
    <p:extLst>
      <p:ext uri="{BB962C8B-B14F-4D97-AF65-F5344CB8AC3E}">
        <p14:creationId xmlns:p14="http://schemas.microsoft.com/office/powerpoint/2010/main" val="160236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31</a:t>
            </a:fld>
            <a:endParaRPr lang="en-US" dirty="0"/>
          </a:p>
        </p:txBody>
      </p:sp>
    </p:spTree>
    <p:extLst>
      <p:ext uri="{BB962C8B-B14F-4D97-AF65-F5344CB8AC3E}">
        <p14:creationId xmlns:p14="http://schemas.microsoft.com/office/powerpoint/2010/main" val="3327829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The next proposal concerns another Use Group 6 use. Remove </a:t>
            </a:r>
            <a:r>
              <a:rPr lang="en-US" i="0" dirty="0"/>
              <a:t>§32-15 A as redundant, confusing, conflicting with 32-15 C, and as next discussed, constitutionally suspect.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hard to understand the distinction between “or have music” and “musical entertainment” in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§32-15 A  is not meaningful except as to the restriction re cover charges and showtimes, terms not defined. §32-15 C allows restaurants with entertainment without showtimes and cover charges. So, A makes no sense. Recommend eliminating all of §32-15 A as if C is amended.</a:t>
            </a:r>
          </a:p>
        </p:txBody>
      </p:sp>
      <p:sp>
        <p:nvSpPr>
          <p:cNvPr id="4" name="Slide Number Placeholder 3"/>
          <p:cNvSpPr>
            <a:spLocks noGrp="1"/>
          </p:cNvSpPr>
          <p:nvPr>
            <p:ph type="sldNum" sz="quarter" idx="5"/>
          </p:nvPr>
        </p:nvSpPr>
        <p:spPr/>
        <p:txBody>
          <a:bodyPr/>
          <a:lstStyle/>
          <a:p>
            <a:fld id="{C149BFC7-E1C5-1B43-9CDA-18C9005645F5}" type="slidenum">
              <a:rPr lang="en-US" smtClean="0"/>
              <a:t>32</a:t>
            </a:fld>
            <a:endParaRPr lang="en-US" dirty="0"/>
          </a:p>
        </p:txBody>
      </p:sp>
    </p:spTree>
    <p:extLst>
      <p:ext uri="{BB962C8B-B14F-4D97-AF65-F5344CB8AC3E}">
        <p14:creationId xmlns:p14="http://schemas.microsoft.com/office/powerpoint/2010/main" val="478523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The next proposal concerns another Use Group 6 use. Remove </a:t>
            </a:r>
            <a:r>
              <a:rPr lang="en-US" i="0" dirty="0"/>
              <a:t>§32-15 A as redundant, confusing, conflicting with 32-15 C, and as next discussed, constitutionally suspect.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hard to understand the distinction between “or have music” and “musical entertainment” in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§32-15 A  is not meaningful except as to the restriction re cover charges and showtimes, terms not defined. §32-15 C allows restaurants with entertainment without showtimes and cover charges. So, A makes no sense. Recommend eliminating all of §32-15 A as if C is amended.</a:t>
            </a:r>
          </a:p>
        </p:txBody>
      </p:sp>
      <p:sp>
        <p:nvSpPr>
          <p:cNvPr id="4" name="Slide Number Placeholder 3"/>
          <p:cNvSpPr>
            <a:spLocks noGrp="1"/>
          </p:cNvSpPr>
          <p:nvPr>
            <p:ph type="sldNum" sz="quarter" idx="5"/>
          </p:nvPr>
        </p:nvSpPr>
        <p:spPr/>
        <p:txBody>
          <a:bodyPr/>
          <a:lstStyle/>
          <a:p>
            <a:fld id="{C149BFC7-E1C5-1B43-9CDA-18C9005645F5}" type="slidenum">
              <a:rPr lang="en-US" smtClean="0"/>
              <a:t>33</a:t>
            </a:fld>
            <a:endParaRPr lang="en-US" dirty="0"/>
          </a:p>
        </p:txBody>
      </p:sp>
    </p:spTree>
    <p:extLst>
      <p:ext uri="{BB962C8B-B14F-4D97-AF65-F5344CB8AC3E}">
        <p14:creationId xmlns:p14="http://schemas.microsoft.com/office/powerpoint/2010/main" val="4263010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i="0" dirty="0"/>
              <a:t>Confusion exists as to meaning of uses allowed in  Use Group 6 and 12, and some may  note that a venue is located in Use Group 12 but may not be aware that the venue is also located in Use Group 6.</a:t>
            </a:r>
          </a:p>
          <a:p>
            <a:endParaRPr lang="en-US" i="0" dirty="0"/>
          </a:p>
          <a:p>
            <a:r>
              <a:rPr lang="en-US" i="0" dirty="0"/>
              <a:t>The definition in ZR is that listed uses are allowed in the Use Group. </a:t>
            </a:r>
          </a:p>
          <a:p>
            <a:endParaRPr lang="en-US" i="1" dirty="0"/>
          </a:p>
          <a:p>
            <a:r>
              <a:rPr lang="en-US" i="0" dirty="0"/>
              <a:t>But venues may be located in districts under both Use Groups.</a:t>
            </a:r>
          </a:p>
          <a:p>
            <a:endParaRPr lang="en-US" i="1" dirty="0"/>
          </a:p>
          <a:p>
            <a:r>
              <a:rPr lang="en-US" dirty="0"/>
              <a:t>Any Use listed under UG 6 is allowed in districts under UG 6, even if not listed under UG 12. </a:t>
            </a:r>
          </a:p>
          <a:p>
            <a:endParaRPr lang="en-US" dirty="0"/>
          </a:p>
          <a:p>
            <a:r>
              <a:rPr lang="en-US" dirty="0"/>
              <a:t>Strictly speaking dancing is allowed under UG 6 A though it appears that my interpretation is not followed.</a:t>
            </a:r>
          </a:p>
          <a:p>
            <a:endParaRPr lang="en-US" dirty="0"/>
          </a:p>
          <a:p>
            <a:r>
              <a:rPr lang="en-US" dirty="0"/>
              <a:t>Many Use Groups involve dancing – not just UG 6 and UG 12.  UG 10 applies only to hotels.</a:t>
            </a:r>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34</a:t>
            </a:fld>
            <a:endParaRPr lang="en-US" dirty="0"/>
          </a:p>
        </p:txBody>
      </p:sp>
    </p:spTree>
    <p:extLst>
      <p:ext uri="{BB962C8B-B14F-4D97-AF65-F5344CB8AC3E}">
        <p14:creationId xmlns:p14="http://schemas.microsoft.com/office/powerpoint/2010/main" val="356026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effectLst/>
                <a:latin typeface="+mj-lt"/>
                <a:ea typeface="+mn-ea"/>
                <a:cs typeface="+mn-cs"/>
                <a:hlinkClick r:id="rId3"/>
              </a:rPr>
              <a:t>Executive Order 13563</a:t>
            </a:r>
            <a:r>
              <a:rPr lang="en-US" sz="1600" b="0" i="0" kern="1200" baseline="0" dirty="0">
                <a:solidFill>
                  <a:schemeClr val="tx1"/>
                </a:solidFill>
                <a:effectLst/>
                <a:latin typeface="+mj-lt"/>
                <a:ea typeface="+mn-ea"/>
                <a:cs typeface="+mn-cs"/>
              </a:rPr>
              <a:t> of January 18, 2011</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35</a:t>
            </a:fld>
            <a:endParaRPr lang="en-US" dirty="0"/>
          </a:p>
        </p:txBody>
      </p:sp>
    </p:spTree>
    <p:extLst>
      <p:ext uri="{BB962C8B-B14F-4D97-AF65-F5344CB8AC3E}">
        <p14:creationId xmlns:p14="http://schemas.microsoft.com/office/powerpoint/2010/main" val="3132584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36</a:t>
            </a:fld>
            <a:endParaRPr lang="en-US" dirty="0"/>
          </a:p>
        </p:txBody>
      </p:sp>
    </p:spTree>
    <p:extLst>
      <p:ext uri="{BB962C8B-B14F-4D97-AF65-F5344CB8AC3E}">
        <p14:creationId xmlns:p14="http://schemas.microsoft.com/office/powerpoint/2010/main" val="483953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37</a:t>
            </a:fld>
            <a:endParaRPr lang="en-US" dirty="0"/>
          </a:p>
        </p:txBody>
      </p:sp>
    </p:spTree>
    <p:extLst>
      <p:ext uri="{BB962C8B-B14F-4D97-AF65-F5344CB8AC3E}">
        <p14:creationId xmlns:p14="http://schemas.microsoft.com/office/powerpoint/2010/main" val="2727923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https://www.theregreview.org/2018/01/09/private-sector-principles-achieve-excellence/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baseline="0" dirty="0">
                <a:solidFill>
                  <a:schemeClr val="tx1"/>
                </a:solidFill>
                <a:effectLst/>
                <a:latin typeface="+mj-lt"/>
                <a:ea typeface="+mn-ea"/>
                <a:cs typeface="+mn-cs"/>
              </a:rPr>
              <a:t>Using Private-Sector Principles to Achieve Regulatory Excellence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Regulatory Excellence: Lessons from Theory and Practice 133 Chapter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baseline="0" dirty="0">
                <a:solidFill>
                  <a:schemeClr val="tx1"/>
                </a:solidFill>
                <a:effectLst/>
                <a:latin typeface="+mj-lt"/>
                <a:ea typeface="+mn-ea"/>
                <a:cs typeface="+mn-cs"/>
              </a:rPr>
              <a:t>https://www.brookings.edu/wp-content/uploads/2016/05/table-of-contents_-achieving-regulatory-excellence-9780815728429.pdf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kern="1200" baseline="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baseline="0" dirty="0">
                <a:solidFill>
                  <a:schemeClr val="tx1"/>
                </a:solidFill>
                <a:effectLst/>
                <a:latin typeface="+mj-lt"/>
                <a:ea typeface="+mn-ea"/>
                <a:cs typeface="+mn-cs"/>
              </a:rPr>
              <a:t>Achieving Regulatory Excellence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baseline="0" dirty="0">
                <a:solidFill>
                  <a:schemeClr val="tx1"/>
                </a:solidFill>
                <a:effectLst/>
                <a:latin typeface="+mj-lt"/>
                <a:ea typeface="+mn-ea"/>
                <a:cs typeface="+mn-cs"/>
              </a:rPr>
              <a:t>https://www.brookings.edu/book/achieving-regulatory-excellence/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38</a:t>
            </a:fld>
            <a:endParaRPr lang="en-US" dirty="0"/>
          </a:p>
        </p:txBody>
      </p:sp>
    </p:spTree>
    <p:extLst>
      <p:ext uri="{BB962C8B-B14F-4D97-AF65-F5344CB8AC3E}">
        <p14:creationId xmlns:p14="http://schemas.microsoft.com/office/powerpoint/2010/main" val="426035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[Also for §32-15 A. Delete references to music Cover Charge and Showtimes. -- not defined, impact negatively on musicians and establishments, and are constitutionally suspect.]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Delete these restrictions in all ten places in the Zoning Resolution such as §81-82.</a:t>
            </a:r>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39</a:t>
            </a:fld>
            <a:endParaRPr lang="en-US" dirty="0"/>
          </a:p>
        </p:txBody>
      </p:sp>
    </p:spTree>
    <p:extLst>
      <p:ext uri="{BB962C8B-B14F-4D97-AF65-F5344CB8AC3E}">
        <p14:creationId xmlns:p14="http://schemas.microsoft.com/office/powerpoint/2010/main" val="412957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baseline="0" dirty="0"/>
              <a:t>Music and dance are </a:t>
            </a:r>
            <a:r>
              <a:rPr lang="en-US" dirty="0"/>
              <a:t>intricately connected. </a:t>
            </a:r>
          </a:p>
          <a:p>
            <a:endParaRPr lang="en-US" baseline="0" dirty="0"/>
          </a:p>
          <a:p>
            <a:r>
              <a:rPr lang="en-US" baseline="0" dirty="0"/>
              <a:t>Here I am </a:t>
            </a:r>
            <a:r>
              <a:rPr lang="en-US" baseline="0" dirty="0" err="1"/>
              <a:t>discussin</a:t>
            </a:r>
            <a:r>
              <a:rPr lang="en-US" baseline="0" dirty="0"/>
              <a:t> festival dance floors with George Wein at the Newport Jazz Festival.</a:t>
            </a:r>
          </a:p>
        </p:txBody>
      </p:sp>
      <p:sp>
        <p:nvSpPr>
          <p:cNvPr id="4" name="Slide Number Placeholder 3"/>
          <p:cNvSpPr>
            <a:spLocks noGrp="1"/>
          </p:cNvSpPr>
          <p:nvPr>
            <p:ph type="sldNum" sz="quarter" idx="5"/>
          </p:nvPr>
        </p:nvSpPr>
        <p:spPr/>
        <p:txBody>
          <a:bodyPr/>
          <a:lstStyle/>
          <a:p>
            <a:fld id="{C149BFC7-E1C5-1B43-9CDA-18C9005645F5}" type="slidenum">
              <a:rPr lang="en-US" smtClean="0"/>
              <a:t>4</a:t>
            </a:fld>
            <a:endParaRPr lang="en-US" dirty="0"/>
          </a:p>
        </p:txBody>
      </p:sp>
    </p:spTree>
    <p:extLst>
      <p:ext uri="{BB962C8B-B14F-4D97-AF65-F5344CB8AC3E}">
        <p14:creationId xmlns:p14="http://schemas.microsoft.com/office/powerpoint/2010/main" val="1822108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b="0" i="1" baseline="0" dirty="0"/>
              <a:t>The language difference between 32-31 and 32-15 suggest mistakes in drafting, which have not been corrected in 30 years.</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40</a:t>
            </a:fld>
            <a:endParaRPr lang="en-US" dirty="0"/>
          </a:p>
        </p:txBody>
      </p:sp>
    </p:spTree>
    <p:extLst>
      <p:ext uri="{BB962C8B-B14F-4D97-AF65-F5344CB8AC3E}">
        <p14:creationId xmlns:p14="http://schemas.microsoft.com/office/powerpoint/2010/main" val="585223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207963"/>
            <a:ext cx="6859588" cy="3859212"/>
          </a:xfrm>
        </p:spPr>
      </p:sp>
      <p:sp>
        <p:nvSpPr>
          <p:cNvPr id="3" name="Notes Placeholder 2"/>
          <p:cNvSpPr>
            <a:spLocks noGrp="1"/>
          </p:cNvSpPr>
          <p:nvPr>
            <p:ph type="body" idx="1"/>
          </p:nvPr>
        </p:nvSpPr>
        <p:spPr>
          <a:xfrm>
            <a:off x="914400" y="4078157"/>
            <a:ext cx="5343525" cy="2927611"/>
          </a:xfrm>
        </p:spPr>
        <p:txBody>
          <a:bodyPr/>
          <a:lstStyle/>
          <a:p>
            <a:r>
              <a:rPr lang="en-US" i="1" dirty="0"/>
              <a:t>[ Need to review other provisions of ZR, DOB, and SLA re restrictions on music and impact on dancing.]</a:t>
            </a:r>
          </a:p>
        </p:txBody>
      </p:sp>
      <p:sp>
        <p:nvSpPr>
          <p:cNvPr id="4" name="Slide Number Placeholder 3"/>
          <p:cNvSpPr>
            <a:spLocks noGrp="1"/>
          </p:cNvSpPr>
          <p:nvPr>
            <p:ph type="sldNum" sz="quarter" idx="5"/>
          </p:nvPr>
        </p:nvSpPr>
        <p:spPr/>
        <p:txBody>
          <a:bodyPr/>
          <a:lstStyle/>
          <a:p>
            <a:fld id="{C149BFC7-E1C5-1B43-9CDA-18C9005645F5}" type="slidenum">
              <a:rPr lang="en-US" smtClean="0"/>
              <a:t>41</a:t>
            </a:fld>
            <a:endParaRPr lang="en-US" dirty="0"/>
          </a:p>
        </p:txBody>
      </p:sp>
    </p:spTree>
    <p:extLst>
      <p:ext uri="{BB962C8B-B14F-4D97-AF65-F5344CB8AC3E}">
        <p14:creationId xmlns:p14="http://schemas.microsoft.com/office/powerpoint/2010/main" val="2290587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[Definitions: 200 person capacity standard needs d</a:t>
            </a:r>
            <a:r>
              <a:rPr lang="en-US" i="1" dirty="0"/>
              <a:t>efinition</a:t>
            </a:r>
            <a:r>
              <a:rPr lang="en-US" b="0" i="1" baseline="0" dirty="0"/>
              <a:t> where establishments have multiple venues. If capacity of both venues exceeds 200, waiting rooms and other conditions are imposed.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 Allows regulators and inspectors to exercise dangerous discretion and does not alert owners as to the applicable rules.  </a:t>
            </a:r>
            <a:endParaRPr lang="en-US"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42</a:t>
            </a:fld>
            <a:endParaRPr lang="en-US" dirty="0"/>
          </a:p>
        </p:txBody>
      </p:sp>
    </p:spTree>
    <p:extLst>
      <p:ext uri="{BB962C8B-B14F-4D97-AF65-F5344CB8AC3E}">
        <p14:creationId xmlns:p14="http://schemas.microsoft.com/office/powerpoint/2010/main" val="395621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[The next definition needed is one for “dancing”. Ideally, all references to dancing should be removed in the codes and regulations. This is offered for discussion purpose only as an alternative to apply not only to the ZR, but to all City codes and rules and regulations.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43</a:t>
            </a:fld>
            <a:endParaRPr lang="en-US" dirty="0"/>
          </a:p>
        </p:txBody>
      </p:sp>
    </p:spTree>
    <p:extLst>
      <p:ext uri="{BB962C8B-B14F-4D97-AF65-F5344CB8AC3E}">
        <p14:creationId xmlns:p14="http://schemas.microsoft.com/office/powerpoint/2010/main" val="3765191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 Another possible definition is to define dance venues by the dance floor size: §91-112 offers a type of  compromise as opposed to removal of all dancing restrictions.]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 </a:t>
            </a:r>
            <a:r>
              <a:rPr lang="en-US" b="0" i="0" baseline="0" dirty="0"/>
              <a:t>For example, dancing allowed if dance floor less than 900 square feet. Could combine with restriction based upon number of dancers.</a:t>
            </a:r>
            <a:endParaRPr lang="en-US" i="0"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44</a:t>
            </a:fld>
            <a:endParaRPr lang="en-US" dirty="0"/>
          </a:p>
        </p:txBody>
      </p:sp>
    </p:spTree>
    <p:extLst>
      <p:ext uri="{BB962C8B-B14F-4D97-AF65-F5344CB8AC3E}">
        <p14:creationId xmlns:p14="http://schemas.microsoft.com/office/powerpoint/2010/main" val="354443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[Removal of the language implied in UG 12 equating any number of dancers with an establishment 200 capacity. Imposes waiting rooms on venues with small dance floors and only a few dancers or in manufacturing zones.]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Since most UG 12 districts are also in UG 6,  this provision would be irrelevant if an amended UG 6 allowed dancing if capacity under 200.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45</a:t>
            </a:fld>
            <a:endParaRPr lang="en-US" dirty="0"/>
          </a:p>
        </p:txBody>
      </p:sp>
    </p:spTree>
    <p:extLst>
      <p:ext uri="{BB962C8B-B14F-4D97-AF65-F5344CB8AC3E}">
        <p14:creationId xmlns:p14="http://schemas.microsoft.com/office/powerpoint/2010/main" val="1648951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[Thousands of words are devoted to obtaining a Special Permit from the BSA  to allow dancing in certain districts.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simple and allows BSA to micro-regulate all aspects of the establishment  Only three establishments in NYC have current Special Permits to allow dancing.]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be BSA micro-regulated if there were no dancing.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This is a expensive and lengthy process as shown by the Red Rooster case study</a:t>
            </a:r>
            <a:r>
              <a:rPr lang="en-US" b="0" i="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46</a:t>
            </a:fld>
            <a:endParaRPr lang="en-US" dirty="0"/>
          </a:p>
        </p:txBody>
      </p:sp>
    </p:spTree>
    <p:extLst>
      <p:ext uri="{BB962C8B-B14F-4D97-AF65-F5344CB8AC3E}">
        <p14:creationId xmlns:p14="http://schemas.microsoft.com/office/powerpoint/2010/main" val="441337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t>
            </a:r>
            <a:r>
              <a:rPr lang="en-US" i="1" baseline="0" dirty="0"/>
              <a:t>Consideration should be given to the requirement for establishments to have waiting areas/lobbies in all locations where there is dancing, even in a small establishment. The requirement does not make a lot of sense and again is focused on large nightclubs, but has an impact on other establishments.]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This requirement appears to have been added in 1989. I know of many places which just ignore this provision, or maybe they fall just under the 200 person limit.</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47</a:t>
            </a:fld>
            <a:endParaRPr lang="en-US" dirty="0"/>
          </a:p>
        </p:txBody>
      </p:sp>
    </p:spTree>
    <p:extLst>
      <p:ext uri="{BB962C8B-B14F-4D97-AF65-F5344CB8AC3E}">
        <p14:creationId xmlns:p14="http://schemas.microsoft.com/office/powerpoint/2010/main" val="1725838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[The 1989 DCP review is  discussed shortly and should be reviewed by anyone focusing on changes to the zoning resolution. History is destiny.]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48</a:t>
            </a:fld>
            <a:endParaRPr lang="en-US" dirty="0"/>
          </a:p>
        </p:txBody>
      </p:sp>
    </p:spTree>
    <p:extLst>
      <p:ext uri="{BB962C8B-B14F-4D97-AF65-F5344CB8AC3E}">
        <p14:creationId xmlns:p14="http://schemas.microsoft.com/office/powerpoint/2010/main" val="1399453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https://www1.nyc.gov/assets/buildings/apps/pdf_viewer/viewer.html?file=2014CC_BC_Chapter_9_Fire_Protection_Systems.pdf&amp;section=conscode_2014#page=1&amp;zoom=auto,0,798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https://www1.nyc.gov/site/buildings/codes/m-index.page</a:t>
            </a:r>
          </a:p>
        </p:txBody>
      </p:sp>
      <p:sp>
        <p:nvSpPr>
          <p:cNvPr id="4" name="Slide Number Placeholder 3"/>
          <p:cNvSpPr>
            <a:spLocks noGrp="1"/>
          </p:cNvSpPr>
          <p:nvPr>
            <p:ph type="sldNum" sz="quarter" idx="5"/>
          </p:nvPr>
        </p:nvSpPr>
        <p:spPr/>
        <p:txBody>
          <a:bodyPr/>
          <a:lstStyle/>
          <a:p>
            <a:fld id="{C149BFC7-E1C5-1B43-9CDA-18C9005645F5}" type="slidenum">
              <a:rPr lang="en-US" smtClean="0"/>
              <a:t>49</a:t>
            </a:fld>
            <a:endParaRPr lang="en-US" dirty="0"/>
          </a:p>
        </p:txBody>
      </p:sp>
    </p:spTree>
    <p:extLst>
      <p:ext uri="{BB962C8B-B14F-4D97-AF65-F5344CB8AC3E}">
        <p14:creationId xmlns:p14="http://schemas.microsoft.com/office/powerpoint/2010/main" val="315671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b="0" i="1" baseline="0" dirty="0"/>
              <a:t>New York is Not Havana!!</a:t>
            </a:r>
          </a:p>
          <a:p>
            <a:endParaRPr lang="en-US" b="0" i="1" baseline="0" dirty="0"/>
          </a:p>
          <a:p>
            <a:r>
              <a:rPr lang="en-US" baseline="0" dirty="0"/>
              <a:t>Surprisingly, New York City is the most anti-music and anti-dancing place I have  been – It is not like Havana, that’s for sure.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in the fifth grade, my East Tennessee elementary school outlawed dancing – an anti-rock and roll anti-Elvis measure.</a:t>
            </a:r>
          </a:p>
          <a:p>
            <a:endParaRPr lang="en-US" baseline="0" dirty="0"/>
          </a:p>
          <a:p>
            <a:r>
              <a:rPr lang="en-US" dirty="0"/>
              <a:t>Dance regulation in NYC has been my interest since</a:t>
            </a:r>
            <a:r>
              <a:rPr lang="en-US" baseline="0" dirty="0"/>
              <a:t> 1997, when a New York Latin restaurant on Houston Street which I patronized was closed by Mayor Giuliani for the “crime” of allowing dancing</a:t>
            </a:r>
          </a:p>
          <a:p>
            <a:endParaRPr lang="en-US" baseline="0" dirty="0"/>
          </a:p>
          <a:p>
            <a:r>
              <a:rPr lang="en-US" baseline="0" dirty="0"/>
              <a:t>That was not the last time that establishments I patronized have had to refuse to allow dancing.</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5</a:t>
            </a:fld>
            <a:endParaRPr lang="en-US" dirty="0"/>
          </a:p>
        </p:txBody>
      </p:sp>
    </p:spTree>
    <p:extLst>
      <p:ext uri="{BB962C8B-B14F-4D97-AF65-F5344CB8AC3E}">
        <p14:creationId xmlns:p14="http://schemas.microsoft.com/office/powerpoint/2010/main" val="6074324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50</a:t>
            </a:fld>
            <a:endParaRPr lang="en-US" dirty="0"/>
          </a:p>
        </p:txBody>
      </p:sp>
    </p:spTree>
    <p:extLst>
      <p:ext uri="{BB962C8B-B14F-4D97-AF65-F5344CB8AC3E}">
        <p14:creationId xmlns:p14="http://schemas.microsoft.com/office/powerpoint/2010/main" val="401497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51</a:t>
            </a:fld>
            <a:endParaRPr lang="en-US" dirty="0"/>
          </a:p>
        </p:txBody>
      </p:sp>
    </p:spTree>
    <p:extLst>
      <p:ext uri="{BB962C8B-B14F-4D97-AF65-F5344CB8AC3E}">
        <p14:creationId xmlns:p14="http://schemas.microsoft.com/office/powerpoint/2010/main" val="356053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1" baseline="0" dirty="0"/>
              <a:t>[Not in live presentation.]</a:t>
            </a:r>
          </a:p>
          <a:p>
            <a:r>
              <a:rPr lang="en-US" b="0" i="1" baseline="0" dirty="0"/>
              <a:t>[Shows how DOB merges A and C in §32-15 and wrongly applies the limitation of cover charges and showtimes to C. The 200 person capacity limit is in C and the cover charge limit is in A]</a:t>
            </a:r>
          </a:p>
          <a:p>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information in this document is only a summary and overview and is not intended to substitute for the full text and meaning of any law, rule or regulation.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DOB Code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6. DOB Code Notes, Cabaret Version1|3 2017</a:t>
            </a:r>
            <a:endParaRPr lang="en-US" b="0" i="1" baseline="0" dirty="0"/>
          </a:p>
          <a:p>
            <a:r>
              <a:rPr lang="en-US" dirty="0"/>
              <a:t>https://www1.nyc.gov/assets/buildings/pdf/pj913.pdf </a:t>
            </a:r>
          </a:p>
        </p:txBody>
      </p:sp>
      <p:sp>
        <p:nvSpPr>
          <p:cNvPr id="4" name="Slide Number Placeholder 3"/>
          <p:cNvSpPr>
            <a:spLocks noGrp="1"/>
          </p:cNvSpPr>
          <p:nvPr>
            <p:ph type="sldNum" sz="quarter" idx="5"/>
          </p:nvPr>
        </p:nvSpPr>
        <p:spPr/>
        <p:txBody>
          <a:bodyPr/>
          <a:lstStyle/>
          <a:p>
            <a:fld id="{C149BFC7-E1C5-1B43-9CDA-18C9005645F5}" type="slidenum">
              <a:rPr lang="en-US" smtClean="0"/>
              <a:t>52</a:t>
            </a:fld>
            <a:endParaRPr lang="en-US" dirty="0"/>
          </a:p>
        </p:txBody>
      </p:sp>
    </p:spTree>
    <p:extLst>
      <p:ext uri="{BB962C8B-B14F-4D97-AF65-F5344CB8AC3E}">
        <p14:creationId xmlns:p14="http://schemas.microsoft.com/office/powerpoint/2010/main" val="3415032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Uses very broad interpretation of cabaret and dancing.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Memo continues: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600" kern="1200" baseline="0" dirty="0">
                <a:solidFill>
                  <a:schemeClr val="tx1"/>
                </a:solidFill>
                <a:effectLst/>
                <a:latin typeface="+mj-lt"/>
                <a:ea typeface="+mn-ea"/>
                <a:cs typeface="+mn-cs"/>
              </a:rPr>
              <a:t>1. A room, place or space occupied or arranged to be</a:t>
            </a:r>
          </a:p>
          <a:p>
            <a:r>
              <a:rPr lang="en-US" sz="1600" kern="1200" baseline="0" dirty="0">
                <a:solidFill>
                  <a:schemeClr val="tx1"/>
                </a:solidFill>
                <a:effectLst/>
                <a:latin typeface="+mj-lt"/>
                <a:ea typeface="+mn-ea"/>
                <a:cs typeface="+mn-cs"/>
              </a:rPr>
              <a:t>occupied by 75 or more persons, and:</a:t>
            </a:r>
          </a:p>
          <a:p>
            <a:r>
              <a:rPr lang="en-US" sz="1600" kern="1200" baseline="0" dirty="0">
                <a:solidFill>
                  <a:schemeClr val="tx1"/>
                </a:solidFill>
                <a:effectLst/>
                <a:latin typeface="+mj-lt"/>
                <a:ea typeface="+mn-ea"/>
                <a:cs typeface="+mn-cs"/>
              </a:rPr>
              <a:t>2. Either:</a:t>
            </a:r>
          </a:p>
          <a:p>
            <a:r>
              <a:rPr lang="en-US" sz="1600" kern="1200" baseline="0" dirty="0">
                <a:solidFill>
                  <a:schemeClr val="tx1"/>
                </a:solidFill>
                <a:effectLst/>
                <a:latin typeface="+mj-lt"/>
                <a:ea typeface="+mn-ea"/>
                <a:cs typeface="+mn-cs"/>
              </a:rPr>
              <a:t>.(a) In which any musical entertainment, singing,</a:t>
            </a:r>
          </a:p>
          <a:p>
            <a:r>
              <a:rPr lang="en-US" sz="1600" kern="1200" baseline="0" dirty="0">
                <a:solidFill>
                  <a:schemeClr val="tx1"/>
                </a:solidFill>
                <a:effectLst/>
                <a:latin typeface="+mj-lt"/>
                <a:ea typeface="+mn-ea"/>
                <a:cs typeface="+mn-cs"/>
              </a:rPr>
              <a:t>dancing or other form of amusement is permitted</a:t>
            </a:r>
          </a:p>
          <a:p>
            <a:r>
              <a:rPr lang="en-US" sz="1600" kern="1200" baseline="0" dirty="0">
                <a:solidFill>
                  <a:schemeClr val="tx1"/>
                </a:solidFill>
                <a:effectLst/>
                <a:latin typeface="+mj-lt"/>
                <a:ea typeface="+mn-ea"/>
                <a:cs typeface="+mn-cs"/>
              </a:rPr>
              <a:t>in connection with the restaurant business or the</a:t>
            </a:r>
          </a:p>
          <a:p>
            <a:r>
              <a:rPr lang="en-US" sz="1600" kern="1200" baseline="0" dirty="0">
                <a:solidFill>
                  <a:schemeClr val="tx1"/>
                </a:solidFill>
                <a:effectLst/>
                <a:latin typeface="+mj-lt"/>
                <a:ea typeface="+mn-ea"/>
                <a:cs typeface="+mn-cs"/>
              </a:rPr>
              <a:t>business of directly or indirectly selling to the</a:t>
            </a:r>
          </a:p>
          <a:p>
            <a:r>
              <a:rPr lang="en-US" sz="1600" kern="1200" baseline="0" dirty="0">
                <a:solidFill>
                  <a:schemeClr val="tx1"/>
                </a:solidFill>
                <a:effectLst/>
                <a:latin typeface="+mj-lt"/>
                <a:ea typeface="+mn-ea"/>
                <a:cs typeface="+mn-cs"/>
              </a:rPr>
              <a:t>public food or drink, except eating or drinking</a:t>
            </a:r>
          </a:p>
          <a:p>
            <a:r>
              <a:rPr lang="en-US" sz="1600" kern="1200" baseline="0" dirty="0">
                <a:solidFill>
                  <a:schemeClr val="tx1"/>
                </a:solidFill>
                <a:effectLst/>
                <a:latin typeface="+mj-lt"/>
                <a:ea typeface="+mn-ea"/>
                <a:cs typeface="+mn-cs"/>
              </a:rPr>
              <a:t>places, which provide incidental musical entertainment,</a:t>
            </a:r>
          </a:p>
          <a:p>
            <a:r>
              <a:rPr lang="en-US" sz="1600" kern="1200" baseline="0" dirty="0">
                <a:solidFill>
                  <a:schemeClr val="tx1"/>
                </a:solidFill>
                <a:effectLst/>
                <a:latin typeface="+mj-lt"/>
                <a:ea typeface="+mn-ea"/>
                <a:cs typeface="+mn-cs"/>
              </a:rPr>
              <a:t>without dancing, either by mechanical devices,</a:t>
            </a:r>
          </a:p>
          <a:p>
            <a:r>
              <a:rPr lang="en-US" sz="1600" kern="1200" baseline="0" dirty="0">
                <a:solidFill>
                  <a:schemeClr val="tx1"/>
                </a:solidFill>
                <a:effectLst/>
                <a:latin typeface="+mj-lt"/>
                <a:ea typeface="+mn-ea"/>
                <a:cs typeface="+mn-cs"/>
              </a:rPr>
              <a:t>or by not more than three persons playing piano,</a:t>
            </a:r>
          </a:p>
          <a:p>
            <a:r>
              <a:rPr lang="en-US" sz="1600" kern="1200" baseline="0" dirty="0">
                <a:solidFill>
                  <a:schemeClr val="tx1"/>
                </a:solidFill>
                <a:effectLst/>
                <a:latin typeface="+mj-lt"/>
                <a:ea typeface="+mn-ea"/>
                <a:cs typeface="+mn-cs"/>
              </a:rPr>
              <a:t>organ, accordion or guitar or any stringed instrument</a:t>
            </a:r>
          </a:p>
          <a:p>
            <a:r>
              <a:rPr lang="en-US" sz="1600" kern="1200" baseline="0" dirty="0">
                <a:solidFill>
                  <a:schemeClr val="tx1"/>
                </a:solidFill>
                <a:effectLst/>
                <a:latin typeface="+mj-lt"/>
                <a:ea typeface="+mn-ea"/>
                <a:cs typeface="+mn-cs"/>
              </a:rPr>
              <a:t>or by not more than one singer accompanied by</a:t>
            </a:r>
          </a:p>
          <a:p>
            <a:r>
              <a:rPr lang="en-US" sz="1600" kern="1200" baseline="0" dirty="0">
                <a:solidFill>
                  <a:schemeClr val="tx1"/>
                </a:solidFill>
                <a:effectLst/>
                <a:latin typeface="+mj-lt"/>
                <a:ea typeface="+mn-ea"/>
                <a:cs typeface="+mn-cs"/>
              </a:rPr>
              <a:t>himself or a person playing piano, organ, accordion,</a:t>
            </a:r>
          </a:p>
          <a:p>
            <a:r>
              <a:rPr lang="en-US" sz="1600" kern="1200" baseline="0" dirty="0">
                <a:solidFill>
                  <a:schemeClr val="tx1"/>
                </a:solidFill>
                <a:effectLst/>
                <a:latin typeface="+mj-lt"/>
                <a:ea typeface="+mn-ea"/>
                <a:cs typeface="+mn-cs"/>
              </a:rPr>
              <a:t>guitar or any stringed instrument and except coffee·</a:t>
            </a:r>
          </a:p>
          <a:p>
            <a:r>
              <a:rPr lang="en-US" sz="1600" kern="1200" baseline="0" dirty="0">
                <a:solidFill>
                  <a:schemeClr val="tx1"/>
                </a:solidFill>
                <a:effectLst/>
                <a:latin typeface="+mj-lt"/>
                <a:ea typeface="+mn-ea"/>
                <a:cs typeface="+mn-cs"/>
              </a:rPr>
              <a:t>houses·as defined in paragraph one of section</a:t>
            </a:r>
          </a:p>
          <a:p>
            <a:r>
              <a:rPr lang="en-US" sz="1600" kern="1200" baseline="0" dirty="0">
                <a:solidFill>
                  <a:schemeClr val="tx1"/>
                </a:solidFill>
                <a:effectLst/>
                <a:latin typeface="+mj-lt"/>
                <a:ea typeface="+mn-ea"/>
                <a:cs typeface="+mn-cs"/>
              </a:rPr>
              <a:t>B32-310.0 of this code; or,</a:t>
            </a:r>
          </a:p>
          <a:p>
            <a:r>
              <a:rPr lang="en-US" sz="1600" kern="1200" baseline="0" dirty="0">
                <a:solidFill>
                  <a:schemeClr val="tx1"/>
                </a:solidFill>
                <a:effectLst/>
                <a:latin typeface="+mj-lt"/>
                <a:ea typeface="+mn-ea"/>
                <a:cs typeface="+mn-cs"/>
              </a:rPr>
              <a:t>Cb) Where dancing is carried on, and the public</a:t>
            </a:r>
          </a:p>
          <a:p>
            <a:r>
              <a:rPr lang="en-US" sz="1600" kern="1200" baseline="0" dirty="0">
                <a:solidFill>
                  <a:schemeClr val="tx1"/>
                </a:solidFill>
                <a:effectLst/>
                <a:latin typeface="+mj-lt"/>
                <a:ea typeface="+mn-ea"/>
                <a:cs typeface="+mn-cs"/>
              </a:rPr>
              <a:t>may gain admission, with or without payment of a</a:t>
            </a:r>
          </a:p>
          <a:p>
            <a:r>
              <a:rPr lang="en-US" sz="1600" kern="1200" baseline="0" dirty="0">
                <a:solidFill>
                  <a:schemeClr val="tx1"/>
                </a:solidFill>
                <a:effectLst/>
                <a:latin typeface="+mj-lt"/>
                <a:ea typeface="+mn-ea"/>
                <a:cs typeface="+mn-cs"/>
              </a:rPr>
              <a:t>fee, and food or beverages are sold, served, or dispensed.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600" kern="1200" baseline="0" dirty="0">
                <a:solidFill>
                  <a:schemeClr val="tx1"/>
                </a:solidFill>
                <a:effectLst/>
                <a:latin typeface="+mj-lt"/>
                <a:ea typeface="+mn-ea"/>
                <a:cs typeface="+mn-cs"/>
              </a:rPr>
              <a:t>The foregoing shall include places of assembly normally licensed by</a:t>
            </a:r>
          </a:p>
          <a:p>
            <a:r>
              <a:rPr lang="en-US" sz="1600" kern="1200" baseline="0" dirty="0">
                <a:solidFill>
                  <a:schemeClr val="tx1"/>
                </a:solidFill>
                <a:effectLst/>
                <a:latin typeface="+mj-lt"/>
                <a:ea typeface="+mn-ea"/>
                <a:cs typeface="+mn-cs"/>
              </a:rPr>
              <a:t>the Department of Consumer Affairs as cabarets, public dance halls,</a:t>
            </a:r>
          </a:p>
          <a:p>
            <a:r>
              <a:rPr lang="en-US" sz="1600" kern="1200" baseline="0" dirty="0">
                <a:solidFill>
                  <a:schemeClr val="tx1"/>
                </a:solidFill>
                <a:effectLst/>
                <a:latin typeface="+mj-lt"/>
                <a:ea typeface="+mn-ea"/>
                <a:cs typeface="+mn-cs"/>
              </a:rPr>
              <a:t>or public dances, and non profit social clubs for 75 or more people,</a:t>
            </a:r>
          </a:p>
          <a:p>
            <a:r>
              <a:rPr lang="en-US" sz="1600" kern="1200" baseline="0" dirty="0">
                <a:solidFill>
                  <a:schemeClr val="tx1"/>
                </a:solidFill>
                <a:effectLst/>
                <a:latin typeface="+mj-lt"/>
                <a:ea typeface="+mn-ea"/>
                <a:cs typeface="+mn-cs"/>
              </a:rPr>
              <a:t>but shall not include any room, place or space in the city, which is</a:t>
            </a:r>
          </a:p>
          <a:p>
            <a:r>
              <a:rPr lang="en-US" sz="1600" kern="1200" baseline="0" dirty="0">
                <a:solidFill>
                  <a:schemeClr val="tx1"/>
                </a:solidFill>
                <a:effectLst/>
                <a:latin typeface="+mj-lt"/>
                <a:ea typeface="+mn-ea"/>
                <a:cs typeface="+mn-cs"/>
              </a:rPr>
              <a:t>used, leased or hired out in the~ business of serving food or beverages</a:t>
            </a:r>
          </a:p>
          <a:p>
            <a:r>
              <a:rPr lang="en-US" sz="1600" kern="1200" baseline="0" dirty="0">
                <a:solidFill>
                  <a:schemeClr val="tx1"/>
                </a:solidFill>
                <a:effectLst/>
                <a:latin typeface="+mj-lt"/>
                <a:ea typeface="+mn-ea"/>
                <a:cs typeface="+mn-cs"/>
              </a:rPr>
              <a:t>for a particular function, occasion or event to which the public is</a:t>
            </a:r>
          </a:p>
          <a:p>
            <a:r>
              <a:rPr lang="en-US" sz="1600" kern="1200" baseline="0" dirty="0">
                <a:solidFill>
                  <a:schemeClr val="tx1"/>
                </a:solidFill>
                <a:effectLst/>
                <a:latin typeface="+mj-lt"/>
                <a:ea typeface="+mn-ea"/>
                <a:cs typeface="+mn-cs"/>
              </a:rPr>
              <a:t>not invited or admitted and wherein music or entertainment is permitted,</a:t>
            </a:r>
          </a:p>
          <a:p>
            <a:r>
              <a:rPr lang="en-US" sz="1600" kern="1200" baseline="0" dirty="0">
                <a:solidFill>
                  <a:schemeClr val="tx1"/>
                </a:solidFill>
                <a:effectLst/>
                <a:latin typeface="+mj-lt"/>
                <a:ea typeface="+mn-ea"/>
                <a:cs typeface="+mn-cs"/>
              </a:rPr>
              <a:t>normally licensed by the Department of Consumer Affairs as</a:t>
            </a:r>
          </a:p>
          <a:p>
            <a:r>
              <a:rPr lang="en-US" sz="1600" kern="1200" baseline="0" dirty="0">
                <a:solidFill>
                  <a:schemeClr val="tx1"/>
                </a:solidFill>
                <a:effectLst/>
                <a:latin typeface="+mj-lt"/>
                <a:ea typeface="+mn-ea"/>
                <a:cs typeface="+mn-cs"/>
              </a:rPr>
              <a:t>a catering establishment. However, existing buildings being altered</a:t>
            </a:r>
          </a:p>
          <a:p>
            <a:r>
              <a:rPr lang="en-US" sz="1600" kern="1200" baseline="0" dirty="0">
                <a:solidFill>
                  <a:schemeClr val="tx1"/>
                </a:solidFill>
                <a:effectLst/>
                <a:latin typeface="+mj-lt"/>
                <a:ea typeface="+mn-ea"/>
                <a:cs typeface="+mn-cs"/>
              </a:rPr>
              <a:t>accommodating 300 or more people and classified as a catering establishment</a:t>
            </a:r>
          </a:p>
          <a:p>
            <a:r>
              <a:rPr lang="en-US" sz="1600" kern="1200" baseline="0" dirty="0">
                <a:solidFill>
                  <a:schemeClr val="tx1"/>
                </a:solidFill>
                <a:effectLst/>
                <a:latin typeface="+mj-lt"/>
                <a:ea typeface="+mn-ea"/>
                <a:cs typeface="+mn-cs"/>
              </a:rPr>
              <a:t>and the like shall be subject to ail of the requirements</a:t>
            </a:r>
          </a:p>
          <a:p>
            <a:r>
              <a:rPr lang="en-US" sz="1600" kern="1200" baseline="0" dirty="0">
                <a:solidFill>
                  <a:schemeClr val="tx1"/>
                </a:solidFill>
                <a:effectLst/>
                <a:latin typeface="+mj-lt"/>
                <a:ea typeface="+mn-ea"/>
                <a:cs typeface="+mn-cs"/>
              </a:rPr>
              <a:t>set forth in Local Law 41/78 for "cabarets".</a:t>
            </a:r>
          </a:p>
          <a:p>
            <a:r>
              <a:rPr lang="en-US" sz="1600" kern="1200" baseline="0" dirty="0">
                <a:solidFill>
                  <a:schemeClr val="tx1"/>
                </a:solidFill>
                <a:effectLst/>
                <a:latin typeface="+mj-lt"/>
                <a:ea typeface="+mn-ea"/>
                <a:cs typeface="+mn-cs"/>
              </a:rPr>
              <a:t>This shall not be construed as eliminating the necessity for installation</a:t>
            </a:r>
          </a:p>
          <a:p>
            <a:r>
              <a:rPr lang="en-US" sz="1600" kern="1200" baseline="0" dirty="0">
                <a:solidFill>
                  <a:schemeClr val="tx1"/>
                </a:solidFill>
                <a:effectLst/>
                <a:latin typeface="+mj-lt"/>
                <a:ea typeface="+mn-ea"/>
                <a:cs typeface="+mn-cs"/>
              </a:rPr>
              <a:t>of sprinklers and fire alarm protection for stages. dressing</a:t>
            </a:r>
          </a:p>
          <a:p>
            <a:r>
              <a:rPr lang="en-US" sz="1600" kern="1200" baseline="0" dirty="0">
                <a:solidFill>
                  <a:schemeClr val="tx1"/>
                </a:solidFill>
                <a:effectLst/>
                <a:latin typeface="+mj-lt"/>
                <a:ea typeface="+mn-ea"/>
                <a:cs typeface="+mn-cs"/>
              </a:rPr>
              <a:t>rooms and property rooms in all of the categories of assembly spaces</a:t>
            </a:r>
          </a:p>
          <a:p>
            <a:r>
              <a:rPr lang="en-US" sz="1600" kern="1200" baseline="0" dirty="0">
                <a:solidFill>
                  <a:schemeClr val="tx1"/>
                </a:solidFill>
                <a:effectLst/>
                <a:latin typeface="+mj-lt"/>
                <a:ea typeface="+mn-ea"/>
                <a:cs typeface="+mn-cs"/>
              </a:rPr>
              <a:t>noted in Local Law 41/78,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53</a:t>
            </a:fld>
            <a:endParaRPr lang="en-US" dirty="0"/>
          </a:p>
        </p:txBody>
      </p:sp>
    </p:spTree>
    <p:extLst>
      <p:ext uri="{BB962C8B-B14F-4D97-AF65-F5344CB8AC3E}">
        <p14:creationId xmlns:p14="http://schemas.microsoft.com/office/powerpoint/2010/main" val="2255524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Uses very broad interpretation of cabaret and dancing.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Memo continues: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600" kern="1200" baseline="0" dirty="0">
                <a:solidFill>
                  <a:schemeClr val="tx1"/>
                </a:solidFill>
                <a:effectLst/>
                <a:latin typeface="+mj-lt"/>
                <a:ea typeface="+mn-ea"/>
                <a:cs typeface="+mn-cs"/>
              </a:rPr>
              <a:t>1. A room, place or space occupied or arranged to be</a:t>
            </a:r>
          </a:p>
          <a:p>
            <a:r>
              <a:rPr lang="en-US" sz="1600" kern="1200" baseline="0" dirty="0">
                <a:solidFill>
                  <a:schemeClr val="tx1"/>
                </a:solidFill>
                <a:effectLst/>
                <a:latin typeface="+mj-lt"/>
                <a:ea typeface="+mn-ea"/>
                <a:cs typeface="+mn-cs"/>
              </a:rPr>
              <a:t>occupied by 75 or more persons, and:</a:t>
            </a:r>
          </a:p>
          <a:p>
            <a:r>
              <a:rPr lang="en-US" sz="1600" kern="1200" baseline="0" dirty="0">
                <a:solidFill>
                  <a:schemeClr val="tx1"/>
                </a:solidFill>
                <a:effectLst/>
                <a:latin typeface="+mj-lt"/>
                <a:ea typeface="+mn-ea"/>
                <a:cs typeface="+mn-cs"/>
              </a:rPr>
              <a:t>2. Either:</a:t>
            </a:r>
          </a:p>
          <a:p>
            <a:r>
              <a:rPr lang="en-US" sz="1600" kern="1200" baseline="0" dirty="0">
                <a:solidFill>
                  <a:schemeClr val="tx1"/>
                </a:solidFill>
                <a:effectLst/>
                <a:latin typeface="+mj-lt"/>
                <a:ea typeface="+mn-ea"/>
                <a:cs typeface="+mn-cs"/>
              </a:rPr>
              <a:t>.(a) In which any musical entertainment, singing,</a:t>
            </a:r>
          </a:p>
          <a:p>
            <a:r>
              <a:rPr lang="en-US" sz="1600" kern="1200" baseline="0" dirty="0">
                <a:solidFill>
                  <a:schemeClr val="tx1"/>
                </a:solidFill>
                <a:effectLst/>
                <a:latin typeface="+mj-lt"/>
                <a:ea typeface="+mn-ea"/>
                <a:cs typeface="+mn-cs"/>
              </a:rPr>
              <a:t>dancing or other form of amusement is permitted</a:t>
            </a:r>
          </a:p>
          <a:p>
            <a:r>
              <a:rPr lang="en-US" sz="1600" kern="1200" baseline="0" dirty="0">
                <a:solidFill>
                  <a:schemeClr val="tx1"/>
                </a:solidFill>
                <a:effectLst/>
                <a:latin typeface="+mj-lt"/>
                <a:ea typeface="+mn-ea"/>
                <a:cs typeface="+mn-cs"/>
              </a:rPr>
              <a:t>in connection with the restaurant business or the</a:t>
            </a:r>
          </a:p>
          <a:p>
            <a:r>
              <a:rPr lang="en-US" sz="1600" kern="1200" baseline="0" dirty="0">
                <a:solidFill>
                  <a:schemeClr val="tx1"/>
                </a:solidFill>
                <a:effectLst/>
                <a:latin typeface="+mj-lt"/>
                <a:ea typeface="+mn-ea"/>
                <a:cs typeface="+mn-cs"/>
              </a:rPr>
              <a:t>business of directly or indirectly selling to the</a:t>
            </a:r>
          </a:p>
          <a:p>
            <a:r>
              <a:rPr lang="en-US" sz="1600" kern="1200" baseline="0" dirty="0">
                <a:solidFill>
                  <a:schemeClr val="tx1"/>
                </a:solidFill>
                <a:effectLst/>
                <a:latin typeface="+mj-lt"/>
                <a:ea typeface="+mn-ea"/>
                <a:cs typeface="+mn-cs"/>
              </a:rPr>
              <a:t>public food or drink, except eating or drinking</a:t>
            </a:r>
          </a:p>
          <a:p>
            <a:r>
              <a:rPr lang="en-US" sz="1600" kern="1200" baseline="0" dirty="0">
                <a:solidFill>
                  <a:schemeClr val="tx1"/>
                </a:solidFill>
                <a:effectLst/>
                <a:latin typeface="+mj-lt"/>
                <a:ea typeface="+mn-ea"/>
                <a:cs typeface="+mn-cs"/>
              </a:rPr>
              <a:t>places, which provide incidental musical entertainment,</a:t>
            </a:r>
          </a:p>
          <a:p>
            <a:r>
              <a:rPr lang="en-US" sz="1600" kern="1200" baseline="0" dirty="0">
                <a:solidFill>
                  <a:schemeClr val="tx1"/>
                </a:solidFill>
                <a:effectLst/>
                <a:latin typeface="+mj-lt"/>
                <a:ea typeface="+mn-ea"/>
                <a:cs typeface="+mn-cs"/>
              </a:rPr>
              <a:t>without dancing, either by mechanical devices,</a:t>
            </a:r>
          </a:p>
          <a:p>
            <a:r>
              <a:rPr lang="en-US" sz="1600" kern="1200" baseline="0" dirty="0">
                <a:solidFill>
                  <a:schemeClr val="tx1"/>
                </a:solidFill>
                <a:effectLst/>
                <a:latin typeface="+mj-lt"/>
                <a:ea typeface="+mn-ea"/>
                <a:cs typeface="+mn-cs"/>
              </a:rPr>
              <a:t>or by not more than three persons playing piano,</a:t>
            </a:r>
          </a:p>
          <a:p>
            <a:r>
              <a:rPr lang="en-US" sz="1600" kern="1200" baseline="0" dirty="0">
                <a:solidFill>
                  <a:schemeClr val="tx1"/>
                </a:solidFill>
                <a:effectLst/>
                <a:latin typeface="+mj-lt"/>
                <a:ea typeface="+mn-ea"/>
                <a:cs typeface="+mn-cs"/>
              </a:rPr>
              <a:t>organ, accordion or guitar or any stringed instrument</a:t>
            </a:r>
          </a:p>
          <a:p>
            <a:r>
              <a:rPr lang="en-US" sz="1600" kern="1200" baseline="0" dirty="0">
                <a:solidFill>
                  <a:schemeClr val="tx1"/>
                </a:solidFill>
                <a:effectLst/>
                <a:latin typeface="+mj-lt"/>
                <a:ea typeface="+mn-ea"/>
                <a:cs typeface="+mn-cs"/>
              </a:rPr>
              <a:t>or by not more than one singer accompanied by</a:t>
            </a:r>
          </a:p>
          <a:p>
            <a:r>
              <a:rPr lang="en-US" sz="1600" kern="1200" baseline="0" dirty="0">
                <a:solidFill>
                  <a:schemeClr val="tx1"/>
                </a:solidFill>
                <a:effectLst/>
                <a:latin typeface="+mj-lt"/>
                <a:ea typeface="+mn-ea"/>
                <a:cs typeface="+mn-cs"/>
              </a:rPr>
              <a:t>himself or a person playing piano, organ, accordion,</a:t>
            </a:r>
          </a:p>
          <a:p>
            <a:r>
              <a:rPr lang="en-US" sz="1600" kern="1200" baseline="0" dirty="0">
                <a:solidFill>
                  <a:schemeClr val="tx1"/>
                </a:solidFill>
                <a:effectLst/>
                <a:latin typeface="+mj-lt"/>
                <a:ea typeface="+mn-ea"/>
                <a:cs typeface="+mn-cs"/>
              </a:rPr>
              <a:t>guitar or any stringed instrument and except coffee·</a:t>
            </a:r>
          </a:p>
          <a:p>
            <a:r>
              <a:rPr lang="en-US" sz="1600" kern="1200" baseline="0" dirty="0">
                <a:solidFill>
                  <a:schemeClr val="tx1"/>
                </a:solidFill>
                <a:effectLst/>
                <a:latin typeface="+mj-lt"/>
                <a:ea typeface="+mn-ea"/>
                <a:cs typeface="+mn-cs"/>
              </a:rPr>
              <a:t>houses as defined in paragraph one of section</a:t>
            </a:r>
          </a:p>
          <a:p>
            <a:r>
              <a:rPr lang="en-US" sz="1600" kern="1200" baseline="0" dirty="0">
                <a:solidFill>
                  <a:schemeClr val="tx1"/>
                </a:solidFill>
                <a:effectLst/>
                <a:latin typeface="+mj-lt"/>
                <a:ea typeface="+mn-ea"/>
                <a:cs typeface="+mn-cs"/>
              </a:rPr>
              <a:t>B32-310.0 of this code; or,</a:t>
            </a:r>
          </a:p>
          <a:p>
            <a:r>
              <a:rPr lang="en-US" sz="1600" kern="1200" baseline="0" dirty="0">
                <a:solidFill>
                  <a:schemeClr val="tx1"/>
                </a:solidFill>
                <a:effectLst/>
                <a:latin typeface="+mj-lt"/>
                <a:ea typeface="+mn-ea"/>
                <a:cs typeface="+mn-cs"/>
              </a:rPr>
              <a:t>Cb) Where dancing is carried on, and the public</a:t>
            </a:r>
          </a:p>
          <a:p>
            <a:r>
              <a:rPr lang="en-US" sz="1600" kern="1200" baseline="0" dirty="0">
                <a:solidFill>
                  <a:schemeClr val="tx1"/>
                </a:solidFill>
                <a:effectLst/>
                <a:latin typeface="+mj-lt"/>
                <a:ea typeface="+mn-ea"/>
                <a:cs typeface="+mn-cs"/>
              </a:rPr>
              <a:t>may gain admission, with or without payment of a</a:t>
            </a:r>
          </a:p>
          <a:p>
            <a:r>
              <a:rPr lang="en-US" sz="1600" kern="1200" baseline="0" dirty="0">
                <a:solidFill>
                  <a:schemeClr val="tx1"/>
                </a:solidFill>
                <a:effectLst/>
                <a:latin typeface="+mj-lt"/>
                <a:ea typeface="+mn-ea"/>
                <a:cs typeface="+mn-cs"/>
              </a:rPr>
              <a:t>fee, and food or beverages are sold, served, or dispensed.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600" kern="1200" baseline="0" dirty="0">
                <a:solidFill>
                  <a:schemeClr val="tx1"/>
                </a:solidFill>
                <a:effectLst/>
                <a:latin typeface="+mj-lt"/>
                <a:ea typeface="+mn-ea"/>
                <a:cs typeface="+mn-cs"/>
              </a:rPr>
              <a:t>The foregoing shall include places of assembly normally licensed by</a:t>
            </a:r>
          </a:p>
          <a:p>
            <a:r>
              <a:rPr lang="en-US" sz="1600" kern="1200" baseline="0" dirty="0">
                <a:solidFill>
                  <a:schemeClr val="tx1"/>
                </a:solidFill>
                <a:effectLst/>
                <a:latin typeface="+mj-lt"/>
                <a:ea typeface="+mn-ea"/>
                <a:cs typeface="+mn-cs"/>
              </a:rPr>
              <a:t>the Department of Consumer Affairs as cabarets, public dance halls,</a:t>
            </a:r>
          </a:p>
          <a:p>
            <a:r>
              <a:rPr lang="en-US" sz="1600" kern="1200" baseline="0" dirty="0">
                <a:solidFill>
                  <a:schemeClr val="tx1"/>
                </a:solidFill>
                <a:effectLst/>
                <a:latin typeface="+mj-lt"/>
                <a:ea typeface="+mn-ea"/>
                <a:cs typeface="+mn-cs"/>
              </a:rPr>
              <a:t>or public dances, and non profit social clubs for 75 or more people,</a:t>
            </a:r>
          </a:p>
          <a:p>
            <a:r>
              <a:rPr lang="en-US" sz="1600" kern="1200" baseline="0" dirty="0">
                <a:solidFill>
                  <a:schemeClr val="tx1"/>
                </a:solidFill>
                <a:effectLst/>
                <a:latin typeface="+mj-lt"/>
                <a:ea typeface="+mn-ea"/>
                <a:cs typeface="+mn-cs"/>
              </a:rPr>
              <a:t>but shall not include any room, place or space in the city, which is</a:t>
            </a:r>
          </a:p>
          <a:p>
            <a:r>
              <a:rPr lang="en-US" sz="1600" kern="1200" baseline="0" dirty="0">
                <a:solidFill>
                  <a:schemeClr val="tx1"/>
                </a:solidFill>
                <a:effectLst/>
                <a:latin typeface="+mj-lt"/>
                <a:ea typeface="+mn-ea"/>
                <a:cs typeface="+mn-cs"/>
              </a:rPr>
              <a:t>used, leased or hired out in the~ business of serving food or beverages</a:t>
            </a:r>
          </a:p>
          <a:p>
            <a:r>
              <a:rPr lang="en-US" sz="1600" kern="1200" baseline="0" dirty="0">
                <a:solidFill>
                  <a:schemeClr val="tx1"/>
                </a:solidFill>
                <a:effectLst/>
                <a:latin typeface="+mj-lt"/>
                <a:ea typeface="+mn-ea"/>
                <a:cs typeface="+mn-cs"/>
              </a:rPr>
              <a:t>for a particular function, occasion or event to which the public is</a:t>
            </a:r>
          </a:p>
          <a:p>
            <a:r>
              <a:rPr lang="en-US" sz="1600" kern="1200" baseline="0" dirty="0">
                <a:solidFill>
                  <a:schemeClr val="tx1"/>
                </a:solidFill>
                <a:effectLst/>
                <a:latin typeface="+mj-lt"/>
                <a:ea typeface="+mn-ea"/>
                <a:cs typeface="+mn-cs"/>
              </a:rPr>
              <a:t>not invited or admitted and wherein music or entertainment is permitted,</a:t>
            </a:r>
          </a:p>
          <a:p>
            <a:r>
              <a:rPr lang="en-US" sz="1600" kern="1200" baseline="0" dirty="0">
                <a:solidFill>
                  <a:schemeClr val="tx1"/>
                </a:solidFill>
                <a:effectLst/>
                <a:latin typeface="+mj-lt"/>
                <a:ea typeface="+mn-ea"/>
                <a:cs typeface="+mn-cs"/>
              </a:rPr>
              <a:t>normally licensed by the Department of Consumer Affairs as</a:t>
            </a:r>
          </a:p>
          <a:p>
            <a:r>
              <a:rPr lang="en-US" sz="1600" kern="1200" baseline="0" dirty="0">
                <a:solidFill>
                  <a:schemeClr val="tx1"/>
                </a:solidFill>
                <a:effectLst/>
                <a:latin typeface="+mj-lt"/>
                <a:ea typeface="+mn-ea"/>
                <a:cs typeface="+mn-cs"/>
              </a:rPr>
              <a:t>a catering establishment. However, existing buildings being altered</a:t>
            </a:r>
          </a:p>
          <a:p>
            <a:r>
              <a:rPr lang="en-US" sz="1600" kern="1200" baseline="0" dirty="0">
                <a:solidFill>
                  <a:schemeClr val="tx1"/>
                </a:solidFill>
                <a:effectLst/>
                <a:latin typeface="+mj-lt"/>
                <a:ea typeface="+mn-ea"/>
                <a:cs typeface="+mn-cs"/>
              </a:rPr>
              <a:t>accommodating 300 or more people and classified as a catering establishment</a:t>
            </a:r>
          </a:p>
          <a:p>
            <a:r>
              <a:rPr lang="en-US" sz="1600" kern="1200" baseline="0" dirty="0">
                <a:solidFill>
                  <a:schemeClr val="tx1"/>
                </a:solidFill>
                <a:effectLst/>
                <a:latin typeface="+mj-lt"/>
                <a:ea typeface="+mn-ea"/>
                <a:cs typeface="+mn-cs"/>
              </a:rPr>
              <a:t>and the like shall be subject to ail of the requirements</a:t>
            </a:r>
          </a:p>
          <a:p>
            <a:r>
              <a:rPr lang="en-US" sz="1600" kern="1200" baseline="0" dirty="0">
                <a:solidFill>
                  <a:schemeClr val="tx1"/>
                </a:solidFill>
                <a:effectLst/>
                <a:latin typeface="+mj-lt"/>
                <a:ea typeface="+mn-ea"/>
                <a:cs typeface="+mn-cs"/>
              </a:rPr>
              <a:t>set forth in Local Law 41/78 for "cabarets".</a:t>
            </a:r>
          </a:p>
          <a:p>
            <a:r>
              <a:rPr lang="en-US" sz="1600" kern="1200" baseline="0" dirty="0">
                <a:solidFill>
                  <a:schemeClr val="tx1"/>
                </a:solidFill>
                <a:effectLst/>
                <a:latin typeface="+mj-lt"/>
                <a:ea typeface="+mn-ea"/>
                <a:cs typeface="+mn-cs"/>
              </a:rPr>
              <a:t>This shall not be construed as eliminating the necessity for installation</a:t>
            </a:r>
          </a:p>
          <a:p>
            <a:r>
              <a:rPr lang="en-US" sz="1600" kern="1200" baseline="0" dirty="0">
                <a:solidFill>
                  <a:schemeClr val="tx1"/>
                </a:solidFill>
                <a:effectLst/>
                <a:latin typeface="+mj-lt"/>
                <a:ea typeface="+mn-ea"/>
                <a:cs typeface="+mn-cs"/>
              </a:rPr>
              <a:t>of sprinklers and fire alarm protection for stages. dressing</a:t>
            </a:r>
          </a:p>
          <a:p>
            <a:r>
              <a:rPr lang="en-US" sz="1600" kern="1200" baseline="0" dirty="0">
                <a:solidFill>
                  <a:schemeClr val="tx1"/>
                </a:solidFill>
                <a:effectLst/>
                <a:latin typeface="+mj-lt"/>
                <a:ea typeface="+mn-ea"/>
                <a:cs typeface="+mn-cs"/>
              </a:rPr>
              <a:t>rooms and property rooms in all of the categories of assembly spaces</a:t>
            </a:r>
          </a:p>
          <a:p>
            <a:r>
              <a:rPr lang="en-US" sz="1600" kern="1200" baseline="0" dirty="0">
                <a:solidFill>
                  <a:schemeClr val="tx1"/>
                </a:solidFill>
                <a:effectLst/>
                <a:latin typeface="+mj-lt"/>
                <a:ea typeface="+mn-ea"/>
                <a:cs typeface="+mn-cs"/>
              </a:rPr>
              <a:t>noted in Local Law 41/78,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54</a:t>
            </a:fld>
            <a:endParaRPr lang="en-US" dirty="0"/>
          </a:p>
        </p:txBody>
      </p:sp>
    </p:spTree>
    <p:extLst>
      <p:ext uri="{BB962C8B-B14F-4D97-AF65-F5344CB8AC3E}">
        <p14:creationId xmlns:p14="http://schemas.microsoft.com/office/powerpoint/2010/main" val="2876635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1" baseline="0" dirty="0"/>
              <a:t>[Not in live presentation.]</a:t>
            </a:r>
          </a:p>
          <a:p>
            <a:r>
              <a:rPr lang="en-US" b="0" i="1" baseline="0" dirty="0"/>
              <a:t>[Shows how DOB merges A and C in §32-15 and wrongly applies the limitation of cover charges and showtimes to C. The 200 person capacity limit is in C and the cover charge limit is in A]</a:t>
            </a:r>
          </a:p>
          <a:p>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information in this document is only a summary and overview and is not intended to substitute for the full text and meaning of any law, rule or regulation.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DOB Code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6. DOB Code Notes, Cabaret Version1|3 2017</a:t>
            </a:r>
            <a:endParaRPr lang="en-US" b="0" i="1" baseline="0" dirty="0"/>
          </a:p>
          <a:p>
            <a:r>
              <a:rPr lang="en-US" dirty="0"/>
              <a:t>https://www1.nyc.gov/assets/buildings/pdf/pj913.pdf </a:t>
            </a:r>
          </a:p>
        </p:txBody>
      </p:sp>
      <p:sp>
        <p:nvSpPr>
          <p:cNvPr id="4" name="Slide Number Placeholder 3"/>
          <p:cNvSpPr>
            <a:spLocks noGrp="1"/>
          </p:cNvSpPr>
          <p:nvPr>
            <p:ph type="sldNum" sz="quarter" idx="5"/>
          </p:nvPr>
        </p:nvSpPr>
        <p:spPr/>
        <p:txBody>
          <a:bodyPr/>
          <a:lstStyle/>
          <a:p>
            <a:fld id="{C149BFC7-E1C5-1B43-9CDA-18C9005645F5}" type="slidenum">
              <a:rPr lang="en-US" smtClean="0"/>
              <a:t>55</a:t>
            </a:fld>
            <a:endParaRPr lang="en-US" dirty="0"/>
          </a:p>
        </p:txBody>
      </p:sp>
    </p:spTree>
    <p:extLst>
      <p:ext uri="{BB962C8B-B14F-4D97-AF65-F5344CB8AC3E}">
        <p14:creationId xmlns:p14="http://schemas.microsoft.com/office/powerpoint/2010/main" val="998984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1" baseline="0" dirty="0"/>
              <a:t>[Not in live presentation.]</a:t>
            </a:r>
          </a:p>
          <a:p>
            <a:r>
              <a:rPr lang="en-US" b="0" i="1" baseline="0" dirty="0"/>
              <a:t>[Shows how DOB merges A and C in §32-15 and wrongly applies the limitation of cover charges and showtimes to C. The 200 person capacity limit is in C and the cover charge limit is in A]</a:t>
            </a:r>
          </a:p>
          <a:p>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information in this document is only a summary and overview and is not intended to substitute for the full text and meaning of any law, rule or regulation.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DOB Code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6. DOB Code Notes, Cabaret Version1|3 2017</a:t>
            </a:r>
            <a:endParaRPr lang="en-US" b="0" i="1" baseline="0" dirty="0"/>
          </a:p>
          <a:p>
            <a:r>
              <a:rPr lang="en-US" dirty="0"/>
              <a:t>https://www1.nyc.gov/assets/buildings/pdf/pj913.pdf </a:t>
            </a:r>
          </a:p>
        </p:txBody>
      </p:sp>
      <p:sp>
        <p:nvSpPr>
          <p:cNvPr id="4" name="Slide Number Placeholder 3"/>
          <p:cNvSpPr>
            <a:spLocks noGrp="1"/>
          </p:cNvSpPr>
          <p:nvPr>
            <p:ph type="sldNum" sz="quarter" idx="5"/>
          </p:nvPr>
        </p:nvSpPr>
        <p:spPr/>
        <p:txBody>
          <a:bodyPr/>
          <a:lstStyle/>
          <a:p>
            <a:fld id="{C149BFC7-E1C5-1B43-9CDA-18C9005645F5}" type="slidenum">
              <a:rPr lang="en-US" smtClean="0"/>
              <a:t>56</a:t>
            </a:fld>
            <a:endParaRPr lang="en-US" dirty="0"/>
          </a:p>
        </p:txBody>
      </p:sp>
    </p:spTree>
    <p:extLst>
      <p:ext uri="{BB962C8B-B14F-4D97-AF65-F5344CB8AC3E}">
        <p14:creationId xmlns:p14="http://schemas.microsoft.com/office/powerpoint/2010/main" val="1094982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1" baseline="0" dirty="0"/>
              <a:t>[Not in live presentation.]</a:t>
            </a:r>
          </a:p>
          <a:p>
            <a:r>
              <a:rPr lang="en-US" b="0" i="1" baseline="0" dirty="0"/>
              <a:t>[Shows how DOB merges A and C in §32-15 and wrongly applies the limitation of cover charges and showtimes to C. The 200 person capacity limit is in C and the cover charge limit is in A]</a:t>
            </a:r>
          </a:p>
          <a:p>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information in this document is only a summary and overview and is not intended to substitute for the full text and meaning of any law, rule or regulation.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DOB Code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6. DOB Code Notes, Cabaret Version1|3 2017</a:t>
            </a:r>
            <a:endParaRPr lang="en-US" b="0" i="1" baseline="0" dirty="0"/>
          </a:p>
          <a:p>
            <a:r>
              <a:rPr lang="en-US" dirty="0"/>
              <a:t>https://www1.nyc.gov/assets/buildings/pdf/pj913.pdf </a:t>
            </a:r>
          </a:p>
        </p:txBody>
      </p:sp>
      <p:sp>
        <p:nvSpPr>
          <p:cNvPr id="4" name="Slide Number Placeholder 3"/>
          <p:cNvSpPr>
            <a:spLocks noGrp="1"/>
          </p:cNvSpPr>
          <p:nvPr>
            <p:ph type="sldNum" sz="quarter" idx="5"/>
          </p:nvPr>
        </p:nvSpPr>
        <p:spPr/>
        <p:txBody>
          <a:bodyPr/>
          <a:lstStyle/>
          <a:p>
            <a:fld id="{C149BFC7-E1C5-1B43-9CDA-18C9005645F5}" type="slidenum">
              <a:rPr lang="en-US" smtClean="0"/>
              <a:t>57</a:t>
            </a:fld>
            <a:endParaRPr lang="en-US" dirty="0"/>
          </a:p>
        </p:txBody>
      </p:sp>
    </p:spTree>
    <p:extLst>
      <p:ext uri="{BB962C8B-B14F-4D97-AF65-F5344CB8AC3E}">
        <p14:creationId xmlns:p14="http://schemas.microsoft.com/office/powerpoint/2010/main" val="5228563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1" baseline="0" dirty="0"/>
              <a:t>[Not in live presentation.]</a:t>
            </a:r>
          </a:p>
          <a:p>
            <a:r>
              <a:rPr lang="en-US" b="0" i="1" baseline="0" dirty="0"/>
              <a:t>[Shows how DOB merges A and C in §32-15 and wrongly applies the limitation of cover charges and showtimes to C. The 200 person capacity limit is in C and the cover charge limit is in A]</a:t>
            </a:r>
          </a:p>
          <a:p>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information in this document is only a summary and overview and is not intended to substitute for the full text and meaning of any law, rule or regulation.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DOB Code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6. DOB Code Notes, Cabaret Version1|3 2017</a:t>
            </a:r>
            <a:endParaRPr lang="en-US" b="0" i="1" baseline="0" dirty="0"/>
          </a:p>
          <a:p>
            <a:r>
              <a:rPr lang="en-US" dirty="0"/>
              <a:t>https://www1.nyc.gov/assets/buildings/pdf/pj913.pdf </a:t>
            </a:r>
          </a:p>
        </p:txBody>
      </p:sp>
      <p:sp>
        <p:nvSpPr>
          <p:cNvPr id="4" name="Slide Number Placeholder 3"/>
          <p:cNvSpPr>
            <a:spLocks noGrp="1"/>
          </p:cNvSpPr>
          <p:nvPr>
            <p:ph type="sldNum" sz="quarter" idx="5"/>
          </p:nvPr>
        </p:nvSpPr>
        <p:spPr/>
        <p:txBody>
          <a:bodyPr/>
          <a:lstStyle/>
          <a:p>
            <a:fld id="{C149BFC7-E1C5-1B43-9CDA-18C9005645F5}" type="slidenum">
              <a:rPr lang="en-US" smtClean="0"/>
              <a:t>58</a:t>
            </a:fld>
            <a:endParaRPr lang="en-US" dirty="0"/>
          </a:p>
        </p:txBody>
      </p:sp>
    </p:spTree>
    <p:extLst>
      <p:ext uri="{BB962C8B-B14F-4D97-AF65-F5344CB8AC3E}">
        <p14:creationId xmlns:p14="http://schemas.microsoft.com/office/powerpoint/2010/main" val="4260754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59</a:t>
            </a:fld>
            <a:endParaRPr lang="en-US" dirty="0"/>
          </a:p>
        </p:txBody>
      </p:sp>
    </p:spTree>
    <p:extLst>
      <p:ext uri="{BB962C8B-B14F-4D97-AF65-F5344CB8AC3E}">
        <p14:creationId xmlns:p14="http://schemas.microsoft.com/office/powerpoint/2010/main" val="289782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a:xfrm>
            <a:off x="685799" y="4400549"/>
            <a:ext cx="5553075" cy="4057651"/>
          </a:xfrm>
        </p:spPr>
        <p:txBody>
          <a:bodyPr/>
          <a:lstStyle/>
          <a:p>
            <a:r>
              <a:rPr lang="en-US" baseline="0" dirty="0"/>
              <a:t>A NYC exception is Lincoln Center’s Midsummer Night Swing – a yearly 15 night event with 40,000 plus social dancer and live bands. Salsa, Lindy Hop, Tango, Hustle, Country Two Step, … Samba. </a:t>
            </a:r>
          </a:p>
          <a:p>
            <a:endParaRPr lang="en-US" baseline="0" dirty="0"/>
          </a:p>
          <a:p>
            <a:r>
              <a:rPr lang="en-US" baseline="0" dirty="0"/>
              <a:t>The event offers work and exposure to musicians bands - all part of the Nightlife economy.</a:t>
            </a:r>
          </a:p>
          <a:p>
            <a:endParaRPr lang="en-US" baseline="0" dirty="0"/>
          </a:p>
          <a:p>
            <a:r>
              <a:rPr lang="en-US" dirty="0"/>
              <a:t>But where do New Yorkers go to dance the rest of the year??</a:t>
            </a:r>
          </a:p>
          <a:p>
            <a:endParaRPr lang="en-US" dirty="0"/>
          </a:p>
          <a:p>
            <a:r>
              <a:rPr lang="en-US" dirty="0"/>
              <a:t>Even with the repeal of the Cabaret Law in 2017, most venues operate with proper legal permission. Even venues in Use Group 12 Districts frequently have not obtained Use Group 12 designations on their Certificates of Occupancy.</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C149BFC7-E1C5-1B43-9CDA-18C9005645F5}" type="slidenum">
              <a:rPr lang="en-US" smtClean="0"/>
              <a:t>6</a:t>
            </a:fld>
            <a:endParaRPr lang="en-US" dirty="0"/>
          </a:p>
        </p:txBody>
      </p:sp>
    </p:spTree>
    <p:extLst>
      <p:ext uri="{BB962C8B-B14F-4D97-AF65-F5344CB8AC3E}">
        <p14:creationId xmlns:p14="http://schemas.microsoft.com/office/powerpoint/2010/main" val="40495594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0" i="1" baseline="0" dirty="0"/>
              <a:t>[Not in live presentation.]</a:t>
            </a:r>
          </a:p>
          <a:p>
            <a:r>
              <a:rPr lang="en-US" b="0" i="1" baseline="0" dirty="0"/>
              <a:t>[Shows how DOB merges A and C in §32-15 and wrongly applies the limitation of cover charges and showtimes to C. The 200 person capacity limit is in C and the cover charge limit is in A]</a:t>
            </a:r>
          </a:p>
          <a:p>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information in this document is only a summary and overview and is not intended to substitute for the full text and meaning of any law, rule or regulation.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DOB Code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6. DOB Code Notes, Cabaret Version1|3 2017</a:t>
            </a:r>
            <a:endParaRPr lang="en-US" b="0" i="1" baseline="0" dirty="0"/>
          </a:p>
          <a:p>
            <a:r>
              <a:rPr lang="en-US" dirty="0"/>
              <a:t>https://www1.nyc.gov/assets/buildings/pdf/pj913.pdf </a:t>
            </a:r>
          </a:p>
        </p:txBody>
      </p:sp>
      <p:sp>
        <p:nvSpPr>
          <p:cNvPr id="4" name="Slide Number Placeholder 3"/>
          <p:cNvSpPr>
            <a:spLocks noGrp="1"/>
          </p:cNvSpPr>
          <p:nvPr>
            <p:ph type="sldNum" sz="quarter" idx="5"/>
          </p:nvPr>
        </p:nvSpPr>
        <p:spPr/>
        <p:txBody>
          <a:bodyPr/>
          <a:lstStyle/>
          <a:p>
            <a:fld id="{C149BFC7-E1C5-1B43-9CDA-18C9005645F5}" type="slidenum">
              <a:rPr lang="en-US" smtClean="0"/>
              <a:t>60</a:t>
            </a:fld>
            <a:endParaRPr lang="en-US" dirty="0"/>
          </a:p>
        </p:txBody>
      </p:sp>
    </p:spTree>
    <p:extLst>
      <p:ext uri="{BB962C8B-B14F-4D97-AF65-F5344CB8AC3E}">
        <p14:creationId xmlns:p14="http://schemas.microsoft.com/office/powerpoint/2010/main" val="14117795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i="1" dirty="0"/>
              <a:t>[The SLA Liquor License Application requires applicant to state whether there is dancing and state the type of live music. The answer then is incorporated as a condition into the license. Violation of the conditions invites shutdowns.]</a:t>
            </a:r>
          </a:p>
          <a:p>
            <a:r>
              <a:rPr lang="en-US" i="0" dirty="0"/>
              <a:t>The requirement to state the type of music is constitutionally suspect.]</a:t>
            </a:r>
          </a:p>
        </p:txBody>
      </p:sp>
      <p:sp>
        <p:nvSpPr>
          <p:cNvPr id="4" name="Slide Number Placeholder 3"/>
          <p:cNvSpPr>
            <a:spLocks noGrp="1"/>
          </p:cNvSpPr>
          <p:nvPr>
            <p:ph type="sldNum" sz="quarter" idx="5"/>
          </p:nvPr>
        </p:nvSpPr>
        <p:spPr/>
        <p:txBody>
          <a:bodyPr/>
          <a:lstStyle/>
          <a:p>
            <a:fld id="{C149BFC7-E1C5-1B43-9CDA-18C9005645F5}" type="slidenum">
              <a:rPr lang="en-US" smtClean="0"/>
              <a:t>61</a:t>
            </a:fld>
            <a:endParaRPr lang="en-US" dirty="0"/>
          </a:p>
        </p:txBody>
      </p:sp>
    </p:spTree>
    <p:extLst>
      <p:ext uri="{BB962C8B-B14F-4D97-AF65-F5344CB8AC3E}">
        <p14:creationId xmlns:p14="http://schemas.microsoft.com/office/powerpoint/2010/main" val="27080382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b="0" i="1" baseline="0" dirty="0"/>
              <a:t>[Not in live presentation.]</a:t>
            </a:r>
          </a:p>
        </p:txBody>
      </p:sp>
      <p:sp>
        <p:nvSpPr>
          <p:cNvPr id="4" name="Slide Number Placeholder 3"/>
          <p:cNvSpPr>
            <a:spLocks noGrp="1"/>
          </p:cNvSpPr>
          <p:nvPr>
            <p:ph type="sldNum" sz="quarter" idx="5"/>
          </p:nvPr>
        </p:nvSpPr>
        <p:spPr/>
        <p:txBody>
          <a:bodyPr/>
          <a:lstStyle/>
          <a:p>
            <a:fld id="{C149BFC7-E1C5-1B43-9CDA-18C9005645F5}" type="slidenum">
              <a:rPr lang="en-US" smtClean="0"/>
              <a:t>62</a:t>
            </a:fld>
            <a:endParaRPr lang="en-US" dirty="0"/>
          </a:p>
        </p:txBody>
      </p:sp>
    </p:spTree>
    <p:extLst>
      <p:ext uri="{BB962C8B-B14F-4D97-AF65-F5344CB8AC3E}">
        <p14:creationId xmlns:p14="http://schemas.microsoft.com/office/powerpoint/2010/main" val="35566361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in live presentation.]</a:t>
            </a:r>
          </a:p>
          <a:p>
            <a:r>
              <a:rPr lang="en-US" dirty="0"/>
              <a:t>The SLA is clear that it considers itself a regulator of dancing and types of music. Scary.</a:t>
            </a:r>
          </a:p>
        </p:txBody>
      </p:sp>
      <p:sp>
        <p:nvSpPr>
          <p:cNvPr id="4" name="Slide Number Placeholder 3"/>
          <p:cNvSpPr>
            <a:spLocks noGrp="1"/>
          </p:cNvSpPr>
          <p:nvPr>
            <p:ph type="sldNum" sz="quarter" idx="5"/>
          </p:nvPr>
        </p:nvSpPr>
        <p:spPr/>
        <p:txBody>
          <a:bodyPr/>
          <a:lstStyle/>
          <a:p>
            <a:fld id="{C149BFC7-E1C5-1B43-9CDA-18C9005645F5}" type="slidenum">
              <a:rPr lang="en-US" smtClean="0"/>
              <a:t>63</a:t>
            </a:fld>
            <a:endParaRPr lang="en-US" dirty="0"/>
          </a:p>
        </p:txBody>
      </p:sp>
    </p:spTree>
    <p:extLst>
      <p:ext uri="{BB962C8B-B14F-4D97-AF65-F5344CB8AC3E}">
        <p14:creationId xmlns:p14="http://schemas.microsoft.com/office/powerpoint/2010/main" val="27880729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lvl="0">
              <a:defRPr/>
            </a:pPr>
            <a:r>
              <a:rPr lang="en-US" i="1" dirty="0"/>
              <a:t>[Not in live presentation.]</a:t>
            </a:r>
          </a:p>
          <a:p>
            <a:pPr lvl="0">
              <a:defRPr/>
            </a:pPr>
            <a:r>
              <a:rPr lang="en-US" i="1" dirty="0"/>
              <a:t>These answers become  part of the conditions of the Liquor license.</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64</a:t>
            </a:fld>
            <a:endParaRPr lang="en-US" dirty="0"/>
          </a:p>
        </p:txBody>
      </p:sp>
    </p:spTree>
    <p:extLst>
      <p:ext uri="{BB962C8B-B14F-4D97-AF65-F5344CB8AC3E}">
        <p14:creationId xmlns:p14="http://schemas.microsoft.com/office/powerpoint/2010/main" val="29609178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in live presentation.]</a:t>
            </a:r>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65</a:t>
            </a:fld>
            <a:endParaRPr lang="en-US" dirty="0"/>
          </a:p>
        </p:txBody>
      </p:sp>
    </p:spTree>
    <p:extLst>
      <p:ext uri="{BB962C8B-B14F-4D97-AF65-F5344CB8AC3E}">
        <p14:creationId xmlns:p14="http://schemas.microsoft.com/office/powerpoint/2010/main" val="2102277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in live presentation.]</a:t>
            </a:r>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66</a:t>
            </a:fld>
            <a:endParaRPr lang="en-US" dirty="0"/>
          </a:p>
        </p:txBody>
      </p:sp>
    </p:spTree>
    <p:extLst>
      <p:ext uri="{BB962C8B-B14F-4D97-AF65-F5344CB8AC3E}">
        <p14:creationId xmlns:p14="http://schemas.microsoft.com/office/powerpoint/2010/main" val="936217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baseline="0" dirty="0"/>
              <a:t>[Not in live presentation.]</a:t>
            </a:r>
          </a:p>
          <a:p>
            <a:endParaRPr lang="en-US" sz="1200" b="1" i="0" kern="1200" dirty="0">
              <a:solidFill>
                <a:schemeClr val="tx1"/>
              </a:solidFill>
              <a:effectLst/>
              <a:latin typeface="+mn-lt"/>
              <a:ea typeface="+mn-ea"/>
              <a:cs typeface="+mn-cs"/>
            </a:endParaRPr>
          </a:p>
          <a:p>
            <a:r>
              <a:rPr lang="en-US" sz="1200" b="1" dirty="0">
                <a:latin typeface="+mn-lt"/>
              </a:rPr>
              <a:t>The Advisory Board  should cause to have undertaken a comprehensive review of rules, regulations, forms, web sites, and publications of the DOB and FDNY. Many statements are inconsistent, meaningless, fail to reflect repeal of other provisions, as relates to dancing and music.</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Building Code Chapter 1 Subchapter 8: Places of Assembly</a:t>
            </a:r>
          </a:p>
          <a:p>
            <a:r>
              <a:rPr lang="en-US" sz="1200" b="1" i="0" kern="1200" dirty="0">
                <a:solidFill>
                  <a:schemeClr val="tx1"/>
                </a:solidFill>
                <a:effectLst/>
                <a:latin typeface="+mn-lt"/>
                <a:ea typeface="+mn-ea"/>
                <a:cs typeface="+mn-cs"/>
              </a:rPr>
              <a:t>§ 15-02 </a:t>
            </a:r>
            <a:r>
              <a:rPr lang="en-US" sz="1200" b="1" i="0" u="none" strike="noStrike" kern="1200" dirty="0">
                <a:solidFill>
                  <a:schemeClr val="tx1"/>
                </a:solidFill>
                <a:effectLst/>
                <a:latin typeface="+mn-lt"/>
                <a:ea typeface="+mn-ea"/>
                <a:cs typeface="+mn-cs"/>
              </a:rPr>
              <a:t>Interior Fire Alarm and Signal System for Place of Assembly Used as a Cabaret and for Stages, Dressing Rooms, and Property Rooms.</a:t>
            </a:r>
          </a:p>
          <a:p>
            <a:endParaRPr lang="en-US" sz="1200" b="1" i="0" u="none" strike="noStrike" kern="1200" dirty="0">
              <a:solidFill>
                <a:schemeClr val="tx1"/>
              </a:solidFill>
              <a:effectLst/>
              <a:latin typeface="+mn-lt"/>
              <a:ea typeface="+mn-ea"/>
              <a:cs typeface="+mn-cs"/>
            </a:endParaRPr>
          </a:p>
          <a:p>
            <a:r>
              <a:rPr lang="en-US" dirty="0"/>
              <a:t>.</a:t>
            </a:r>
          </a:p>
          <a:p>
            <a:endParaRPr lang="en-US" b="1" dirty="0"/>
          </a:p>
        </p:txBody>
      </p:sp>
      <p:sp>
        <p:nvSpPr>
          <p:cNvPr id="4" name="Slide Number Placeholder 3"/>
          <p:cNvSpPr>
            <a:spLocks noGrp="1"/>
          </p:cNvSpPr>
          <p:nvPr>
            <p:ph type="sldNum" sz="quarter" idx="5"/>
          </p:nvPr>
        </p:nvSpPr>
        <p:spPr/>
        <p:txBody>
          <a:bodyPr/>
          <a:lstStyle/>
          <a:p>
            <a:fld id="{C149BFC7-E1C5-1B43-9CDA-18C9005645F5}" type="slidenum">
              <a:rPr lang="en-US" smtClean="0"/>
              <a:t>67</a:t>
            </a:fld>
            <a:endParaRPr lang="en-US" dirty="0"/>
          </a:p>
        </p:txBody>
      </p:sp>
    </p:spTree>
    <p:extLst>
      <p:ext uri="{BB962C8B-B14F-4D97-AF65-F5344CB8AC3E}">
        <p14:creationId xmlns:p14="http://schemas.microsoft.com/office/powerpoint/2010/main" val="34142933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Building Code Chapter 1 Subchapter 8: </a:t>
            </a:r>
          </a:p>
          <a:p>
            <a:r>
              <a:rPr lang="en-US" sz="1200" b="1" i="0" kern="1200" dirty="0">
                <a:solidFill>
                  <a:schemeClr val="tx1"/>
                </a:solidFill>
                <a:effectLst/>
                <a:latin typeface="+mn-lt"/>
                <a:ea typeface="+mn-ea"/>
                <a:cs typeface="+mn-cs"/>
              </a:rPr>
              <a:t>Places of Assembly</a:t>
            </a:r>
          </a:p>
        </p:txBody>
      </p:sp>
      <p:sp>
        <p:nvSpPr>
          <p:cNvPr id="4" name="Slide Number Placeholder 3"/>
          <p:cNvSpPr>
            <a:spLocks noGrp="1"/>
          </p:cNvSpPr>
          <p:nvPr>
            <p:ph type="sldNum" sz="quarter" idx="5"/>
          </p:nvPr>
        </p:nvSpPr>
        <p:spPr/>
        <p:txBody>
          <a:bodyPr/>
          <a:lstStyle/>
          <a:p>
            <a:fld id="{C149BFC7-E1C5-1B43-9CDA-18C9005645F5}" type="slidenum">
              <a:rPr lang="en-US" smtClean="0"/>
              <a:t>68</a:t>
            </a:fld>
            <a:endParaRPr lang="en-US" dirty="0"/>
          </a:p>
        </p:txBody>
      </p:sp>
    </p:spTree>
    <p:extLst>
      <p:ext uri="{BB962C8B-B14F-4D97-AF65-F5344CB8AC3E}">
        <p14:creationId xmlns:p14="http://schemas.microsoft.com/office/powerpoint/2010/main" val="9603085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baseline="0" dirty="0"/>
              <a:t>[Not in live presentation.]</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15-02 </a:t>
            </a:r>
            <a:r>
              <a:rPr lang="en-US" sz="1200" b="1" i="0" u="none" strike="noStrike" kern="1200" dirty="0">
                <a:solidFill>
                  <a:schemeClr val="tx1"/>
                </a:solidFill>
                <a:effectLst/>
                <a:latin typeface="+mn-lt"/>
                <a:ea typeface="+mn-ea"/>
                <a:cs typeface="+mn-cs"/>
              </a:rPr>
              <a:t>Interior Fire Alarm and Signal System for Place of Assembly Used as a Cabaret and for Stages, Dressing Rooms, and Property Rooms.</a:t>
            </a:r>
          </a:p>
          <a:p>
            <a:r>
              <a:rPr lang="en-US" b="1" dirty="0"/>
              <a:t>http://library.amlegal.com/nxt/gateway.dll/New%20York/rules/therulesofthecityofnewyork?f=templates$fn=default.htm$3.0$vid=amlegal:newyork_ny</a:t>
            </a:r>
          </a:p>
          <a:p>
            <a:endParaRPr lang="en-US" b="1" dirty="0"/>
          </a:p>
          <a:p>
            <a:r>
              <a:rPr lang="en-US" sz="1200" b="1" i="0" kern="1200" dirty="0">
                <a:solidFill>
                  <a:schemeClr val="tx1"/>
                </a:solidFill>
                <a:effectLst/>
                <a:latin typeface="+mn-lt"/>
                <a:ea typeface="+mn-ea"/>
                <a:cs typeface="+mn-cs"/>
              </a:rPr>
              <a:t>§ 27-246 </a:t>
            </a:r>
            <a:r>
              <a:rPr lang="en-US" sz="1200" b="1" i="0" u="none" strike="noStrike" kern="1200" dirty="0">
                <a:solidFill>
                  <a:schemeClr val="tx1"/>
                </a:solidFill>
                <a:effectLst/>
                <a:latin typeface="+mn-lt"/>
                <a:ea typeface="+mn-ea"/>
                <a:cs typeface="+mn-cs"/>
              </a:rPr>
              <a:t>Occupancy group B-1.</a:t>
            </a:r>
          </a:p>
          <a:p>
            <a:endParaRPr lang="en-US" sz="1200" b="1"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Fire Protection Systems</a:t>
            </a:r>
          </a:p>
          <a:p>
            <a:r>
              <a:rPr lang="en-US" sz="1200" kern="1200" dirty="0">
                <a:solidFill>
                  <a:schemeClr val="tx1"/>
                </a:solidFill>
                <a:effectLst/>
                <a:latin typeface="+mn-lt"/>
                <a:ea typeface="+mn-ea"/>
                <a:cs typeface="+mn-cs"/>
              </a:rPr>
              <a:t>903.2.1.2  Group  A-2</a:t>
            </a:r>
          </a:p>
          <a:p>
            <a:r>
              <a:rPr lang="en-US" sz="1200" kern="1200" dirty="0">
                <a:solidFill>
                  <a:schemeClr val="tx1"/>
                </a:solidFill>
                <a:effectLst/>
                <a:latin typeface="+mn-lt"/>
                <a:ea typeface="+mn-ea"/>
                <a:cs typeface="+mn-cs"/>
              </a:rPr>
              <a:t>An  automatic  sprinkler  system  shall  be  provided  for  Group  A-2  occupancies  where  any  one  of  the following conditions exists:</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4. The A-2 occupancy is used as a cabaret.</a:t>
            </a:r>
          </a:p>
          <a:p>
            <a:endParaRPr lang="en-US" sz="1200" b="1" i="0" u="none" strike="noStrike"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C149BFC7-E1C5-1B43-9CDA-18C9005645F5}" type="slidenum">
              <a:rPr lang="en-US" smtClean="0"/>
              <a:t>69</a:t>
            </a:fld>
            <a:endParaRPr lang="en-US" dirty="0"/>
          </a:p>
        </p:txBody>
      </p:sp>
    </p:spTree>
    <p:extLst>
      <p:ext uri="{BB962C8B-B14F-4D97-AF65-F5344CB8AC3E}">
        <p14:creationId xmlns:p14="http://schemas.microsoft.com/office/powerpoint/2010/main" val="351591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b="0" i="0" baseline="0" dirty="0"/>
              <a:t>There are many “illegal” dancing and music events in Use Group 6 restaurants. These venues provide places to dance and support New York City Nightlife and restaurants and musicians - Nightlife is not just about nightclubs.</a:t>
            </a:r>
          </a:p>
          <a:p>
            <a:endParaRPr lang="en-US" b="0" i="0" baseline="0" dirty="0"/>
          </a:p>
          <a:p>
            <a:r>
              <a:rPr lang="en-US" sz="1400" dirty="0"/>
              <a:t>An example is this event room in a Use Group 6 restaurant.</a:t>
            </a:r>
            <a:r>
              <a:rPr lang="en-US" sz="1400" baseline="0" dirty="0"/>
              <a:t> The restaurant probably violated the zoning resolution, its liquor license, its certificate of occupancy, and its public assembly permit by hosting this event - my wife’s birthday party.</a:t>
            </a:r>
          </a:p>
          <a:p>
            <a:endParaRPr lang="en-US" sz="1400" baseline="0" dirty="0"/>
          </a:p>
          <a:p>
            <a:r>
              <a:rPr lang="en-US" sz="1400" baseline="0" dirty="0"/>
              <a:t>Here is her Birthday dance. </a:t>
            </a:r>
          </a:p>
          <a:p>
            <a:endParaRPr lang="en-US" sz="1400" baseline="0" dirty="0"/>
          </a:p>
          <a:p>
            <a:r>
              <a:rPr lang="en-US" sz="1400" baseline="0" dirty="0"/>
              <a:t>I hired Pedro Giraudo’s Tango Quartet. I like to think this and other illegal events helped Pedro win the 2019 Latin Grammy. Musical groups need places to play and perfect their artistry, and live performances allow immediate feedback from listeners.</a:t>
            </a:r>
          </a:p>
          <a:p>
            <a:endParaRPr lang="en-US" sz="1400" baseline="0" dirty="0"/>
          </a:p>
          <a:p>
            <a:r>
              <a:rPr lang="en-US" sz="1400" dirty="0"/>
              <a:t>I can guarantee you that the restaurant earned a profit, the band was paid, and the the local bakery did well. This is what the nightlife economy is all about.   It is not just about nightclubs.</a:t>
            </a:r>
          </a:p>
          <a:p>
            <a:endParaRPr lang="en-US" sz="1400" baseline="0" dirty="0"/>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C149BFC7-E1C5-1B43-9CDA-18C9005645F5}" type="slidenum">
              <a:rPr lang="en-US" smtClean="0"/>
              <a:t>7</a:t>
            </a:fld>
            <a:endParaRPr lang="en-US" dirty="0"/>
          </a:p>
        </p:txBody>
      </p:sp>
    </p:spTree>
    <p:extLst>
      <p:ext uri="{BB962C8B-B14F-4D97-AF65-F5344CB8AC3E}">
        <p14:creationId xmlns:p14="http://schemas.microsoft.com/office/powerpoint/2010/main" val="2114818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baseline="0" dirty="0"/>
              <a:t>[Not in live presentation.] Random Notes</a:t>
            </a:r>
          </a:p>
          <a:p>
            <a:r>
              <a:rPr lang="en-US" sz="1050" b="1" i="0" u="none" strike="noStrike" kern="1200" baseline="0" dirty="0">
                <a:solidFill>
                  <a:schemeClr val="tx1"/>
                </a:solidFill>
                <a:effectLst/>
                <a:latin typeface="+mj-lt"/>
                <a:ea typeface="+mn-ea"/>
                <a:cs typeface="+mn-cs"/>
              </a:rPr>
              <a:t>Cabaret Code Notes: </a:t>
            </a:r>
            <a:r>
              <a:rPr lang="en-US" sz="1200" dirty="0"/>
              <a:t>Fire Protection Systems 903.2.1.2  Group  A-2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15-02 </a:t>
            </a:r>
            <a:r>
              <a:rPr lang="en-US" sz="1200" b="1" i="0" u="none" strike="noStrike" kern="1200" dirty="0">
                <a:solidFill>
                  <a:schemeClr val="tx1"/>
                </a:solidFill>
                <a:effectLst/>
                <a:latin typeface="+mn-lt"/>
                <a:ea typeface="+mn-ea"/>
                <a:cs typeface="+mn-cs"/>
              </a:rPr>
              <a:t>Interior Fire Alarm and Signal System for Place of Assembly Used as a Cabaret and for Stages, Dressing Rooms, and Property Rooms.</a:t>
            </a:r>
            <a:endParaRPr lang="en-US" b="1" dirty="0"/>
          </a:p>
          <a:p>
            <a:r>
              <a:rPr lang="en-US" b="1" dirty="0"/>
              <a:t>New York City Charter 27-232. Definitions. Repealed? </a:t>
            </a:r>
          </a:p>
          <a:p>
            <a:r>
              <a:rPr lang="en-US" sz="1200" b="0" i="0" kern="1200" dirty="0">
                <a:solidFill>
                  <a:schemeClr val="tx1"/>
                </a:solidFill>
                <a:effectLst/>
                <a:latin typeface="+mn-lt"/>
                <a:ea typeface="+mn-ea"/>
                <a:cs typeface="+mn-cs"/>
              </a:rPr>
              <a:t>   CABARET. The term cabaret shall mean any room, place or space in which any musical entertainment, singing, dancing or other similar amusement is permitted in connection with an eating and drinking establishment.</a:t>
            </a:r>
          </a:p>
          <a:p>
            <a:r>
              <a:rPr lang="en-US" sz="1200" b="1" i="0" kern="1200" dirty="0">
                <a:solidFill>
                  <a:schemeClr val="tx1"/>
                </a:solidFill>
                <a:effectLst/>
                <a:latin typeface="+mn-lt"/>
                <a:ea typeface="+mn-ea"/>
                <a:cs typeface="+mn-cs"/>
              </a:rPr>
              <a:t>§ 27-246 </a:t>
            </a:r>
            <a:r>
              <a:rPr lang="en-US" sz="1200" b="1" i="0" u="none" strike="noStrike" kern="1200" dirty="0">
                <a:solidFill>
                  <a:schemeClr val="tx1"/>
                </a:solidFill>
                <a:effectLst/>
                <a:latin typeface="+mn-lt"/>
                <a:ea typeface="+mn-ea"/>
                <a:cs typeface="+mn-cs"/>
              </a:rPr>
              <a:t>Occupancy group B-1.</a:t>
            </a:r>
          </a:p>
          <a:p>
            <a:endParaRPr lang="en-US" sz="1200" b="1" i="0" u="none" strike="noStrike" kern="1200" dirty="0">
              <a:solidFill>
                <a:schemeClr val="tx1"/>
              </a:solidFill>
              <a:effectLst/>
              <a:latin typeface="+mn-lt"/>
              <a:ea typeface="+mn-ea"/>
              <a:cs typeface="+mn-cs"/>
            </a:endParaRPr>
          </a:p>
          <a:p>
            <a:r>
              <a:rPr lang="en-US" b="1" dirty="0"/>
              <a:t>Title 6 – Consumer Affairs Reg re Cabarets Not Revised - Subchapter T: Public Dance Halls, Cabarets, and Catering Establishments</a:t>
            </a:r>
            <a:endParaRPr lang="en-US" sz="1200" b="1"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C149BFC7-E1C5-1B43-9CDA-18C9005645F5}" type="slidenum">
              <a:rPr lang="en-US" smtClean="0"/>
              <a:t>70</a:t>
            </a:fld>
            <a:endParaRPr lang="en-US" dirty="0"/>
          </a:p>
        </p:txBody>
      </p:sp>
    </p:spTree>
    <p:extLst>
      <p:ext uri="{BB962C8B-B14F-4D97-AF65-F5344CB8AC3E}">
        <p14:creationId xmlns:p14="http://schemas.microsoft.com/office/powerpoint/2010/main" val="1925495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There are other agencies with confusing and often out of date rules, regulations, codes, memoranda, so-called policies etc. These must be exhaustively reviewed and cleaned up, removing those which are outdated and conflicting with other provisions.</a:t>
            </a:r>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71</a:t>
            </a:fld>
            <a:endParaRPr lang="en-US" dirty="0"/>
          </a:p>
        </p:txBody>
      </p:sp>
    </p:spTree>
    <p:extLst>
      <p:ext uri="{BB962C8B-B14F-4D97-AF65-F5344CB8AC3E}">
        <p14:creationId xmlns:p14="http://schemas.microsoft.com/office/powerpoint/2010/main" val="1968467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in live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72</a:t>
            </a:fld>
            <a:endParaRPr lang="en-US" dirty="0"/>
          </a:p>
        </p:txBody>
      </p:sp>
    </p:spTree>
    <p:extLst>
      <p:ext uri="{BB962C8B-B14F-4D97-AF65-F5344CB8AC3E}">
        <p14:creationId xmlns:p14="http://schemas.microsoft.com/office/powerpoint/2010/main" val="34895547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i="0" dirty="0"/>
              <a:t>The </a:t>
            </a:r>
            <a:r>
              <a:rPr lang="en-US" i="0" baseline="0" dirty="0"/>
              <a:t>Red Rooster is an important Case Study as to its BSA Special Permit. It is very expensive and time consuming to obtain BSA Special Permits</a:t>
            </a:r>
          </a:p>
          <a:p>
            <a:endParaRPr lang="en-US" i="0" baseline="0" dirty="0"/>
          </a:p>
          <a:p>
            <a:r>
              <a:rPr lang="en-US" i="0" baseline="0" dirty="0"/>
              <a:t>Which is why only two other establishments in NYC have active Special Permits to allow dancing. You may review these slides on your own time.</a:t>
            </a:r>
          </a:p>
          <a:p>
            <a:endParaRPr lang="en-US" i="0" baseline="0" dirty="0"/>
          </a:p>
          <a:p>
            <a:r>
              <a:rPr lang="en-US" i="0" baseline="0" dirty="0"/>
              <a:t>This is an unusual case study since so much is available via FOIL and the contradictions of music and dancing zoning were confronted.</a:t>
            </a:r>
          </a:p>
          <a:p>
            <a:endParaRPr lang="en-US" i="0" baseline="0" dirty="0"/>
          </a:p>
          <a:p>
            <a:r>
              <a:rPr lang="en-US" i="0" dirty="0"/>
              <a:t>I am not the attorney for Red Rooster and my knowledge derives exclusively from documents obtained by Freedom of Information Law (FOIL) requests.</a:t>
            </a:r>
          </a:p>
        </p:txBody>
      </p:sp>
      <p:sp>
        <p:nvSpPr>
          <p:cNvPr id="4" name="Slide Number Placeholder 3"/>
          <p:cNvSpPr>
            <a:spLocks noGrp="1"/>
          </p:cNvSpPr>
          <p:nvPr>
            <p:ph type="sldNum" sz="quarter" idx="5"/>
          </p:nvPr>
        </p:nvSpPr>
        <p:spPr/>
        <p:txBody>
          <a:bodyPr/>
          <a:lstStyle/>
          <a:p>
            <a:fld id="{C149BFC7-E1C5-1B43-9CDA-18C9005645F5}" type="slidenum">
              <a:rPr lang="en-US" smtClean="0"/>
              <a:t>73</a:t>
            </a:fld>
            <a:endParaRPr lang="en-US" dirty="0"/>
          </a:p>
        </p:txBody>
      </p:sp>
    </p:spTree>
    <p:extLst>
      <p:ext uri="{BB962C8B-B14F-4D97-AF65-F5344CB8AC3E}">
        <p14:creationId xmlns:p14="http://schemas.microsoft.com/office/powerpoint/2010/main" val="25476772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in live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[________________]</a:t>
            </a:r>
            <a:endParaRPr lang="en-US" dirty="0"/>
          </a:p>
          <a:p>
            <a:r>
              <a:rPr lang="en-US" dirty="0"/>
              <a:t>I do not represent Red Rooster. They may not wish to have their application reviewed. Based on public records. I love the restaurant.</a:t>
            </a:r>
          </a:p>
        </p:txBody>
      </p:sp>
      <p:sp>
        <p:nvSpPr>
          <p:cNvPr id="4" name="Slide Number Placeholder 3"/>
          <p:cNvSpPr>
            <a:spLocks noGrp="1"/>
          </p:cNvSpPr>
          <p:nvPr>
            <p:ph type="sldNum" sz="quarter" idx="5"/>
          </p:nvPr>
        </p:nvSpPr>
        <p:spPr/>
        <p:txBody>
          <a:bodyPr/>
          <a:lstStyle/>
          <a:p>
            <a:fld id="{C149BFC7-E1C5-1B43-9CDA-18C9005645F5}" type="slidenum">
              <a:rPr lang="en-US" smtClean="0"/>
              <a:t>74</a:t>
            </a:fld>
            <a:endParaRPr lang="en-US" dirty="0"/>
          </a:p>
        </p:txBody>
      </p:sp>
    </p:spTree>
    <p:extLst>
      <p:ext uri="{BB962C8B-B14F-4D97-AF65-F5344CB8AC3E}">
        <p14:creationId xmlns:p14="http://schemas.microsoft.com/office/powerpoint/2010/main" val="1346443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in live presentation.]</a:t>
            </a:r>
            <a:endParaRPr lang="en-US" dirty="0"/>
          </a:p>
          <a:p>
            <a:r>
              <a:rPr lang="en-US" dirty="0"/>
              <a:t>Summary: Red Rooster</a:t>
            </a:r>
            <a:r>
              <a:rPr lang="en-US" baseline="0" dirty="0"/>
              <a:t> is in C6-4A with dancing allowed with BSA Special Permit. Surrounding area is Use Group 6.</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75</a:t>
            </a:fld>
            <a:endParaRPr lang="en-US" dirty="0"/>
          </a:p>
        </p:txBody>
      </p:sp>
    </p:spTree>
    <p:extLst>
      <p:ext uri="{BB962C8B-B14F-4D97-AF65-F5344CB8AC3E}">
        <p14:creationId xmlns:p14="http://schemas.microsoft.com/office/powerpoint/2010/main" val="32136275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in live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 Number of patrons not increase and noise emanating did not change and live music did not increase]</a:t>
            </a:r>
            <a:endParaRPr lang="en-US"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76</a:t>
            </a:fld>
            <a:endParaRPr lang="en-US" dirty="0"/>
          </a:p>
        </p:txBody>
      </p:sp>
    </p:spTree>
    <p:extLst>
      <p:ext uri="{BB962C8B-B14F-4D97-AF65-F5344CB8AC3E}">
        <p14:creationId xmlns:p14="http://schemas.microsoft.com/office/powerpoint/2010/main" val="39226018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in live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Red Rooster explains why it needed a Special Permit – the cellar (not the Ground Floor) was within 100 feet of a residential district, which under the ZR would require a Special Permit if there is to be any dancing.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      </a:t>
            </a:r>
            <a:endParaRPr lang="en-US" dirty="0"/>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77</a:t>
            </a:fld>
            <a:endParaRPr lang="en-US" dirty="0"/>
          </a:p>
        </p:txBody>
      </p:sp>
    </p:spTree>
    <p:extLst>
      <p:ext uri="{BB962C8B-B14F-4D97-AF65-F5344CB8AC3E}">
        <p14:creationId xmlns:p14="http://schemas.microsoft.com/office/powerpoint/2010/main" val="1650009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a:t>[Not in live presentation.]</a:t>
            </a:r>
          </a:p>
          <a:p>
            <a:endParaRPr lang="en-US" i="1" dirty="0"/>
          </a:p>
          <a:p>
            <a:r>
              <a:rPr lang="en-US" i="1" baseline="0" dirty="0"/>
              <a:t>Red Rooster – Special Permit duration is only 3 years. Very expensive and time consuming to obtain BSA Special Permit which is why only two other establishments in NYC have Special Permits to allow dancing. </a:t>
            </a:r>
            <a:endParaRPr lang="en-US" i="1" dirty="0"/>
          </a:p>
        </p:txBody>
      </p:sp>
      <p:sp>
        <p:nvSpPr>
          <p:cNvPr id="4" name="Slide Number Placeholder 3"/>
          <p:cNvSpPr>
            <a:spLocks noGrp="1"/>
          </p:cNvSpPr>
          <p:nvPr>
            <p:ph type="sldNum" sz="quarter" idx="5"/>
          </p:nvPr>
        </p:nvSpPr>
        <p:spPr/>
        <p:txBody>
          <a:bodyPr/>
          <a:lstStyle/>
          <a:p>
            <a:fld id="{C149BFC7-E1C5-1B43-9CDA-18C9005645F5}" type="slidenum">
              <a:rPr lang="en-US" smtClean="0"/>
              <a:t>78</a:t>
            </a:fld>
            <a:endParaRPr lang="en-US" dirty="0"/>
          </a:p>
        </p:txBody>
      </p:sp>
    </p:spTree>
    <p:extLst>
      <p:ext uri="{BB962C8B-B14F-4D97-AF65-F5344CB8AC3E}">
        <p14:creationId xmlns:p14="http://schemas.microsoft.com/office/powerpoint/2010/main" val="39767749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r>
              <a:rPr lang="en-US" i="0" dirty="0">
                <a:highlight>
                  <a:srgbClr val="0000FF"/>
                </a:highlight>
              </a:rPr>
              <a:t>The Red Rooster still has not amended its Certificate of Occupancy to show Zoning Use Group 6, despite receiving a Special Permit from the BSA.</a:t>
            </a:r>
          </a:p>
          <a:p>
            <a:endParaRPr lang="en-US" i="0" baseline="0" dirty="0">
              <a:highlight>
                <a:srgbClr val="0000FF"/>
              </a:highlight>
            </a:endParaRPr>
          </a:p>
          <a:p>
            <a:r>
              <a:rPr lang="en-US" i="0" baseline="0" dirty="0">
                <a:highlight>
                  <a:srgbClr val="0000FF"/>
                </a:highlight>
              </a:rPr>
              <a:t>The Red Rooster – Special Permit duration is only 3 years. </a:t>
            </a:r>
          </a:p>
          <a:p>
            <a:endParaRPr lang="en-US" i="0" baseline="0" dirty="0">
              <a:highlight>
                <a:srgbClr val="0000FF"/>
              </a:highlight>
            </a:endParaRPr>
          </a:p>
          <a:p>
            <a:r>
              <a:rPr lang="en-US" i="0" baseline="0" dirty="0">
                <a:highlight>
                  <a:srgbClr val="0000FF"/>
                </a:highlight>
              </a:rPr>
              <a:t>Very expensive and time consuming to obtain BSA Special Permit which is why only two other establishments in NYC have Special Permits to allow dancing. </a:t>
            </a:r>
            <a:endParaRPr lang="en-US" i="0" dirty="0">
              <a:highlight>
                <a:srgbClr val="0000FF"/>
              </a:highlight>
            </a:endParaRPr>
          </a:p>
        </p:txBody>
      </p:sp>
      <p:sp>
        <p:nvSpPr>
          <p:cNvPr id="4" name="Slide Number Placeholder 3"/>
          <p:cNvSpPr>
            <a:spLocks noGrp="1"/>
          </p:cNvSpPr>
          <p:nvPr>
            <p:ph type="sldNum" sz="quarter" idx="5"/>
          </p:nvPr>
        </p:nvSpPr>
        <p:spPr/>
        <p:txBody>
          <a:bodyPr/>
          <a:lstStyle/>
          <a:p>
            <a:fld id="{C149BFC7-E1C5-1B43-9CDA-18C9005645F5}" type="slidenum">
              <a:rPr lang="en-US" smtClean="0"/>
              <a:t>79</a:t>
            </a:fld>
            <a:endParaRPr lang="en-US" dirty="0"/>
          </a:p>
        </p:txBody>
      </p:sp>
    </p:spTree>
    <p:extLst>
      <p:ext uri="{BB962C8B-B14F-4D97-AF65-F5344CB8AC3E}">
        <p14:creationId xmlns:p14="http://schemas.microsoft.com/office/powerpoint/2010/main" val="4013323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a:xfrm>
            <a:off x="685799" y="4400549"/>
            <a:ext cx="5553075" cy="4057651"/>
          </a:xfrm>
        </p:spPr>
        <p:txBody>
          <a:bodyPr/>
          <a:lstStyle/>
          <a:p>
            <a:r>
              <a:rPr lang="en-US" baseline="0" dirty="0"/>
              <a:t>View </a:t>
            </a:r>
          </a:p>
          <a:p>
            <a:endParaRPr lang="en-US" baseline="0" dirty="0"/>
          </a:p>
        </p:txBody>
      </p:sp>
      <p:sp>
        <p:nvSpPr>
          <p:cNvPr id="4" name="Slide Number Placeholder 3"/>
          <p:cNvSpPr>
            <a:spLocks noGrp="1"/>
          </p:cNvSpPr>
          <p:nvPr>
            <p:ph type="sldNum" sz="quarter" idx="5"/>
          </p:nvPr>
        </p:nvSpPr>
        <p:spPr/>
        <p:txBody>
          <a:bodyPr/>
          <a:lstStyle/>
          <a:p>
            <a:fld id="{C149BFC7-E1C5-1B43-9CDA-18C9005645F5}" type="slidenum">
              <a:rPr lang="en-US" smtClean="0"/>
              <a:t>8</a:t>
            </a:fld>
            <a:endParaRPr lang="en-US" dirty="0"/>
          </a:p>
        </p:txBody>
      </p:sp>
    </p:spTree>
    <p:extLst>
      <p:ext uri="{BB962C8B-B14F-4D97-AF65-F5344CB8AC3E}">
        <p14:creationId xmlns:p14="http://schemas.microsoft.com/office/powerpoint/2010/main" val="40342621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baseline="0" dirty="0"/>
              <a:t>[Not in live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This is an ironic statement from the Red Rooster in support of its Special Permit.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venues</a:t>
            </a:r>
            <a:r>
              <a:rPr lang="en-US" sz="1200" kern="1200" baseline="0" dirty="0">
                <a:solidFill>
                  <a:schemeClr val="tx1"/>
                </a:solidFill>
                <a:effectLst/>
                <a:latin typeface="+mn-lt"/>
                <a:ea typeface="+mn-ea"/>
                <a:cs typeface="+mn-cs"/>
              </a:rPr>
              <a:t> neighboring Red Rooster are in Use Group 6 where dancing is not allowed.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Red Rooster Restaurant seeks to re-establish and re-capture part of Harlem’s history and culture through its “supper club” experience. Red Rooster’s proposal builds upon a central ideal that flourished during the Harlem Renaissance: the view of neighborhood eateries as extended dining rooms for social interaction and artistic enjoyment. Few existing venues provide this type of entertainment that Harlem was once known for.” </a:t>
            </a:r>
          </a:p>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80</a:t>
            </a:fld>
            <a:endParaRPr lang="en-US" dirty="0"/>
          </a:p>
        </p:txBody>
      </p:sp>
    </p:spTree>
    <p:extLst>
      <p:ext uri="{BB962C8B-B14F-4D97-AF65-F5344CB8AC3E}">
        <p14:creationId xmlns:p14="http://schemas.microsoft.com/office/powerpoint/2010/main" val="23739539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pPr>
              <a:defRPr/>
            </a:pPr>
            <a:r>
              <a:rPr lang="en-US" i="1" dirty="0"/>
              <a:t>[Not in live presentation.]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famous 1932 “Nightclub Map of 1930s Harlem) by E. Sims Campbell shows the  Nightlife scene on upper Lenox Avenue during the Harlem Renaissance – now zoned Use Group 6 – dancing not allowed. The Red Rooster would be further down Lenox on the upper left. </a:t>
            </a:r>
            <a:r>
              <a:rPr lang="en-US" sz="1200" b="0" i="0" kern="1200" dirty="0">
                <a:solidFill>
                  <a:schemeClr val="tx1"/>
                </a:solidFill>
                <a:effectLst/>
                <a:latin typeface="+mn-lt"/>
                <a:ea typeface="+mn-ea"/>
                <a:cs typeface="+mn-cs"/>
              </a:rPr>
              <a:t>“The only important omission is the location of the various speakeasies, but since there are about 500 of them you won’t have much trouble,” the map instructs readers. Original at Yale University.</a:t>
            </a:r>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81</a:t>
            </a:fld>
            <a:endParaRPr lang="en-US" dirty="0"/>
          </a:p>
        </p:txBody>
      </p:sp>
    </p:spTree>
    <p:extLst>
      <p:ext uri="{BB962C8B-B14F-4D97-AF65-F5344CB8AC3E}">
        <p14:creationId xmlns:p14="http://schemas.microsoft.com/office/powerpoint/2010/main" val="42083857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br>
              <a:rPr lang="en-US" dirty="0"/>
            </a:br>
            <a:r>
              <a:rPr lang="en-US" dirty="0"/>
              <a:t>This concludes</a:t>
            </a:r>
            <a:r>
              <a:rPr lang="en-US" baseline="0" dirty="0"/>
              <a:t> the extended submission as edited and . Download a pdf version of this PowerPoint Presentation at </a:t>
            </a:r>
            <a:r>
              <a:rPr lang="en-US" dirty="0">
                <a:hlinkClick r:id="rId3"/>
              </a:rPr>
              <a:t>zortmusic.com/nightlife/</a:t>
            </a:r>
            <a:r>
              <a:rPr lang="en-US" baseline="0" dirty="0"/>
              <a:t>. Also, available at that site are source documents. </a:t>
            </a:r>
          </a:p>
          <a:p>
            <a:endParaRPr lang="en-US" baseline="0" dirty="0"/>
          </a:p>
          <a:p>
            <a:r>
              <a:rPr lang="en-US" baseline="0" dirty="0"/>
              <a:t>If reviewing using PowerPoint, you may need to right-click on the link; then select </a:t>
            </a:r>
            <a:r>
              <a:rPr lang="en-US" baseline="0" dirty="0" err="1"/>
              <a:t>HyperLink</a:t>
            </a:r>
            <a:r>
              <a:rPr lang="en-US" baseline="0" dirty="0"/>
              <a:t>; and then select “Open </a:t>
            </a:r>
            <a:r>
              <a:rPr lang="en-US" baseline="0" dirty="0" err="1"/>
              <a:t>HyperLink</a:t>
            </a:r>
            <a:r>
              <a:rPr lang="en-US" baseline="0" dirty="0"/>
              <a:t>”.</a:t>
            </a:r>
          </a:p>
          <a:p>
            <a:endParaRPr lang="en-US" baseline="0" dirty="0"/>
          </a:p>
        </p:txBody>
      </p:sp>
      <p:sp>
        <p:nvSpPr>
          <p:cNvPr id="4" name="Slide Number Placeholder 3"/>
          <p:cNvSpPr>
            <a:spLocks noGrp="1"/>
          </p:cNvSpPr>
          <p:nvPr>
            <p:ph type="sldNum" sz="quarter" idx="5"/>
          </p:nvPr>
        </p:nvSpPr>
        <p:spPr/>
        <p:txBody>
          <a:bodyPr/>
          <a:lstStyle/>
          <a:p>
            <a:fld id="{C149BFC7-E1C5-1B43-9CDA-18C9005645F5}" type="slidenum">
              <a:rPr lang="en-US" smtClean="0"/>
              <a:t>82</a:t>
            </a:fld>
            <a:endParaRPr lang="en-US" dirty="0"/>
          </a:p>
        </p:txBody>
      </p:sp>
    </p:spTree>
    <p:extLst>
      <p:ext uri="{BB962C8B-B14F-4D97-AF65-F5344CB8AC3E}">
        <p14:creationId xmlns:p14="http://schemas.microsoft.com/office/powerpoint/2010/main" val="1431454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endParaRPr lang="en-US" baseline="0" dirty="0"/>
          </a:p>
          <a:p>
            <a:r>
              <a:rPr lang="en-US" baseline="0" dirty="0"/>
              <a:t>So, as someone who does not practice and appear before these agencies on a regular basis, I would ask if I have misstated or overstated anything here – in particular, Mr. Bookman, this is your expertise. Have I misled the assembled here in any way?</a:t>
            </a:r>
          </a:p>
          <a:p>
            <a:endParaRPr lang="en-US" baseline="0" dirty="0"/>
          </a:p>
          <a:p>
            <a:r>
              <a:rPr lang="en-US" baseline="0" dirty="0"/>
              <a:t>Thank you.</a:t>
            </a:r>
          </a:p>
        </p:txBody>
      </p:sp>
      <p:sp>
        <p:nvSpPr>
          <p:cNvPr id="4" name="Slide Number Placeholder 3"/>
          <p:cNvSpPr>
            <a:spLocks noGrp="1"/>
          </p:cNvSpPr>
          <p:nvPr>
            <p:ph type="sldNum" sz="quarter" idx="5"/>
          </p:nvPr>
        </p:nvSpPr>
        <p:spPr/>
        <p:txBody>
          <a:bodyPr/>
          <a:lstStyle/>
          <a:p>
            <a:fld id="{C149BFC7-E1C5-1B43-9CDA-18C9005645F5}" type="slidenum">
              <a:rPr lang="en-US" smtClean="0"/>
              <a:t>83</a:t>
            </a:fld>
            <a:endParaRPr lang="en-US" dirty="0"/>
          </a:p>
        </p:txBody>
      </p:sp>
    </p:spTree>
    <p:extLst>
      <p:ext uri="{BB962C8B-B14F-4D97-AF65-F5344CB8AC3E}">
        <p14:creationId xmlns:p14="http://schemas.microsoft.com/office/powerpoint/2010/main" val="2243490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 y="266700"/>
            <a:ext cx="6875463" cy="3867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49BFC7-E1C5-1B43-9CDA-18C9005645F5}" type="slidenum">
              <a:rPr lang="en-US" smtClean="0"/>
              <a:t>9</a:t>
            </a:fld>
            <a:endParaRPr lang="en-US" dirty="0"/>
          </a:p>
        </p:txBody>
      </p:sp>
    </p:spTree>
    <p:extLst>
      <p:ext uri="{BB962C8B-B14F-4D97-AF65-F5344CB8AC3E}">
        <p14:creationId xmlns:p14="http://schemas.microsoft.com/office/powerpoint/2010/main" val="1888182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9789D3B-7033-F84B-A43C-E18EFC1029A1}" type="datetime1">
              <a:rPr lang="en-US" smtClean="0"/>
              <a:t>2/26/20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903C1C-22C6-5A4C-A87B-518EB34C705B}" type="datetime1">
              <a:rPr lang="en-US" smtClean="0"/>
              <a:t>2/26/20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1ADD1-9E37-AD40-BB0C-5047C4642701}" type="datetime1">
              <a:rPr lang="en-US" smtClean="0"/>
              <a:t>2/26/20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2BFDDB-1FF7-244B-9F06-9F63BB72F8F7}" type="datetime1">
              <a:rPr lang="en-US" smtClean="0"/>
              <a:t>2/26/20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459614-7A9A-484B-B5AF-F86EF82A694B}" type="datetime1">
              <a:rPr lang="en-US" smtClean="0"/>
              <a:t>2/26/20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9D67A1D-895F-E342-A0D9-9C3AA1A11583}" type="datetime1">
              <a:rPr lang="en-US" smtClean="0"/>
              <a:t>2/26/20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D53C8E-9C23-2348-9AD7-F30837F12855}" type="datetime1">
              <a:rPr lang="en-US" smtClean="0"/>
              <a:t>2/26/20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3EA993-CEFC-2044-95F2-A12B0105FAFD}" type="datetime1">
              <a:rPr lang="en-US" smtClean="0"/>
              <a:t>2/26/20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62DF33-C46A-A94A-B9FE-7CF72851BB50}" type="datetime1">
              <a:rPr lang="en-US" smtClean="0"/>
              <a:t>2/26/20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7E0D-D67F-A64B-919E-15BC84E0E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C99340-E8A4-AE47-B78E-71D4B7CE52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BC265B-B46D-704D-98F8-0B5A0B50CCDB}"/>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5" name="Footer Placeholder 4">
            <a:extLst>
              <a:ext uri="{FF2B5EF4-FFF2-40B4-BE49-F238E27FC236}">
                <a16:creationId xmlns:a16="http://schemas.microsoft.com/office/drawing/2014/main" id="{BDAFD88E-B22C-AE4C-B8B7-4A5C3956A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098CE-332B-8347-9D3A-D624E2C8BEDE}"/>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4095792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EC4E-755A-CA43-91A0-D6454217C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CF7D4-05F3-C945-BEBC-7BBE443A74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49778-D53E-5E46-A0BB-B845F17ACF89}"/>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5" name="Footer Placeholder 4">
            <a:extLst>
              <a:ext uri="{FF2B5EF4-FFF2-40B4-BE49-F238E27FC236}">
                <a16:creationId xmlns:a16="http://schemas.microsoft.com/office/drawing/2014/main" id="{592CD844-4C34-F04D-A085-77E30E753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1B5B0-9E39-0C4E-9A6D-7665688C970A}"/>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2450085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FCCA9-DFF0-8144-9985-431940CA2AD2}" type="datetime1">
              <a:rPr lang="en-US" smtClean="0"/>
              <a:t>2/26/20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3D4C-FF33-D741-92A0-705FF88205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782D43-3161-A440-BAE1-0BD55275F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F5B3F7-E022-8B41-8CFE-C0F8DF5B107A}"/>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5" name="Footer Placeholder 4">
            <a:extLst>
              <a:ext uri="{FF2B5EF4-FFF2-40B4-BE49-F238E27FC236}">
                <a16:creationId xmlns:a16="http://schemas.microsoft.com/office/drawing/2014/main" id="{DC75C1B7-8374-5549-89DA-8C7F9320C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C432B-72EB-7049-BA98-FA4408C2E478}"/>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2407591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F25D6-B7ED-B641-AB47-F645BF4CE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70C97F-14E6-CF4D-BD12-3A0E66D422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A279B-AA69-6D49-98DF-519276D4BE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A5D4E-9F64-0E4D-ADF8-56ED410B321A}"/>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6" name="Footer Placeholder 5">
            <a:extLst>
              <a:ext uri="{FF2B5EF4-FFF2-40B4-BE49-F238E27FC236}">
                <a16:creationId xmlns:a16="http://schemas.microsoft.com/office/drawing/2014/main" id="{36FC412B-AC21-424B-845A-ECA855ED5E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0D3C4-F489-5948-BD51-941FF390DF68}"/>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656638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8273-8A08-D942-9240-2AD868F311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3F1B17-A8B2-DB49-B3FE-B58737A71E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936289-82EF-2142-9857-8B34EE8F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015DC-4820-9B47-B8F5-E9E000CA62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46BB99-879B-D44A-8FA3-28D85AB07A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985105-2031-9144-A6E6-8EDDA83D4874}"/>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8" name="Footer Placeholder 7">
            <a:extLst>
              <a:ext uri="{FF2B5EF4-FFF2-40B4-BE49-F238E27FC236}">
                <a16:creationId xmlns:a16="http://schemas.microsoft.com/office/drawing/2014/main" id="{718B8C2E-4654-8247-8C5E-5CD25B66B4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C7653-1AA0-A549-B427-9126ADFECFED}"/>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848810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D132-31CE-1348-8BAD-EA6B50E2C1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140C1F-B91D-5F47-9371-41C863F1B46A}"/>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4" name="Footer Placeholder 3">
            <a:extLst>
              <a:ext uri="{FF2B5EF4-FFF2-40B4-BE49-F238E27FC236}">
                <a16:creationId xmlns:a16="http://schemas.microsoft.com/office/drawing/2014/main" id="{5198BF5D-2BA7-FE45-AA85-D0755F1235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BC2A1-3941-F844-BC6E-ABE05C8B6376}"/>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1788392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2F74F0-644D-864C-83BF-3A6F7C41EC7F}"/>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3" name="Footer Placeholder 2">
            <a:extLst>
              <a:ext uri="{FF2B5EF4-FFF2-40B4-BE49-F238E27FC236}">
                <a16:creationId xmlns:a16="http://schemas.microsoft.com/office/drawing/2014/main" id="{E8B715A5-971C-FF4A-B6CA-92478C30BD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419361-18FF-1A46-A939-3D144A9C8203}"/>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2678795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85C2-8ED6-8441-A8A5-6E3471DF6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E85671-7261-C54F-8AE9-7140B50E32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CFEC1-497B-BA4B-AE25-9CFFA0A4D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CFDB1-5918-3941-9FA6-011EE78DD672}"/>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6" name="Footer Placeholder 5">
            <a:extLst>
              <a:ext uri="{FF2B5EF4-FFF2-40B4-BE49-F238E27FC236}">
                <a16:creationId xmlns:a16="http://schemas.microsoft.com/office/drawing/2014/main" id="{5C9DF6A1-CAF0-9D44-A0E3-398DE2834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0BBDB-AB2A-3B4F-AEF4-C7CC7DD34074}"/>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3655045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34B6-78C6-4747-8723-AD6606F55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DDEA75-43A2-D44D-807C-F5F4ABC3AE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577E76-3187-1F4A-AA29-10D106109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95B01-9BB3-8B4A-8D5A-816A40DCC930}"/>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6" name="Footer Placeholder 5">
            <a:extLst>
              <a:ext uri="{FF2B5EF4-FFF2-40B4-BE49-F238E27FC236}">
                <a16:creationId xmlns:a16="http://schemas.microsoft.com/office/drawing/2014/main" id="{1F6D35D8-CAFB-4042-A5C1-356E264A9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FD070-8603-8D4E-B610-CA4D9EC6CE18}"/>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3655587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05E4-98DE-CC49-8BBB-DEAC7D192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EE2315-0983-1E47-AE3F-31B17A1FDB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5608D-42FB-BA4C-BF68-E5B32003D8BE}"/>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5" name="Footer Placeholder 4">
            <a:extLst>
              <a:ext uri="{FF2B5EF4-FFF2-40B4-BE49-F238E27FC236}">
                <a16:creationId xmlns:a16="http://schemas.microsoft.com/office/drawing/2014/main" id="{E66B7078-5F37-3349-885D-963EB70B7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7E00D-7EE2-DF4C-A64A-BA85FFCE4637}"/>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1264727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C2CC69-E831-CB43-BB50-2D7471406A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EFCECC-2A84-FA4E-B492-C606098727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2EDEA-61B6-AF4F-8994-A787117B7F25}"/>
              </a:ext>
            </a:extLst>
          </p:cNvPr>
          <p:cNvSpPr>
            <a:spLocks noGrp="1"/>
          </p:cNvSpPr>
          <p:nvPr>
            <p:ph type="dt" sz="half" idx="10"/>
          </p:nvPr>
        </p:nvSpPr>
        <p:spPr/>
        <p:txBody>
          <a:bodyPr/>
          <a:lstStyle/>
          <a:p>
            <a:fld id="{BE3E7DAD-DD55-0548-ABD7-B685862A9F49}" type="datetimeFigureOut">
              <a:rPr lang="en-US" smtClean="0"/>
              <a:t>2/26/20</a:t>
            </a:fld>
            <a:endParaRPr lang="en-US"/>
          </a:p>
        </p:txBody>
      </p:sp>
      <p:sp>
        <p:nvSpPr>
          <p:cNvPr id="5" name="Footer Placeholder 4">
            <a:extLst>
              <a:ext uri="{FF2B5EF4-FFF2-40B4-BE49-F238E27FC236}">
                <a16:creationId xmlns:a16="http://schemas.microsoft.com/office/drawing/2014/main" id="{ECBCD7EE-03EC-C741-BF48-000044F62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3CADD-E190-AC4C-B3EC-4FD2E3591352}"/>
              </a:ext>
            </a:extLst>
          </p:cNvPr>
          <p:cNvSpPr>
            <a:spLocks noGrp="1"/>
          </p:cNvSpPr>
          <p:nvPr>
            <p:ph type="sldNum" sz="quarter" idx="12"/>
          </p:nvPr>
        </p:nvSpPr>
        <p:spPr/>
        <p:txBody>
          <a:bodyPr/>
          <a:lstStyle/>
          <a:p>
            <a:fld id="{C875CF79-A824-D042-B481-E2E9EC3474D0}" type="slidenum">
              <a:rPr lang="en-US" smtClean="0"/>
              <a:t>‹#›</a:t>
            </a:fld>
            <a:endParaRPr lang="en-US"/>
          </a:p>
        </p:txBody>
      </p:sp>
    </p:spTree>
    <p:extLst>
      <p:ext uri="{BB962C8B-B14F-4D97-AF65-F5344CB8AC3E}">
        <p14:creationId xmlns:p14="http://schemas.microsoft.com/office/powerpoint/2010/main" val="4043980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BE43C1-8F9B-AB4C-AE28-7ED3B5667324}" type="datetime1">
              <a:rPr lang="en-US" smtClean="0"/>
              <a:t>2/26/20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516247-4FF2-B840-81A3-6D2E98DB94C4}" type="datetime1">
              <a:rPr lang="en-US" smtClean="0"/>
              <a:t>2/26/20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576146-DAAD-D345-AFBD-519B6DFAB37D}" type="datetime1">
              <a:rPr lang="en-US" smtClean="0"/>
              <a:t>2/26/20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59F8F6-0621-D54F-B793-401B523B340A}" type="datetime1">
              <a:rPr lang="en-US" smtClean="0"/>
              <a:t>2/26/20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23DA9-49E9-7B4F-B835-6D63A01AA3AD}" type="datetime1">
              <a:rPr lang="en-US" smtClean="0"/>
              <a:t>2/26/20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C56EE6-B4FA-5948-BD0C-B7B43DB5BA62}" type="datetime1">
              <a:rPr lang="en-US" smtClean="0"/>
              <a:t>2/26/20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A42971-CD79-FD43-973F-B0A96C91A68F}" type="datetime1">
              <a:rPr lang="en-US" smtClean="0"/>
              <a:t>2/26/20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D19ED76-6304-1447-9671-AAD216C1E867}" type="datetime1">
              <a:rPr lang="en-US" smtClean="0"/>
              <a:t>2/26/20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1A86E8-E7F4-6443-B7B8-7314CEC5A6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96C324-FA7C-414A-99EF-83B21AB04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1E129-D463-554C-B11A-11BDD9F4FA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E7DAD-DD55-0548-ABD7-B685862A9F49}" type="datetimeFigureOut">
              <a:rPr lang="en-US" smtClean="0"/>
              <a:t>2/26/20</a:t>
            </a:fld>
            <a:endParaRPr lang="en-US"/>
          </a:p>
        </p:txBody>
      </p:sp>
      <p:sp>
        <p:nvSpPr>
          <p:cNvPr id="5" name="Footer Placeholder 4">
            <a:extLst>
              <a:ext uri="{FF2B5EF4-FFF2-40B4-BE49-F238E27FC236}">
                <a16:creationId xmlns:a16="http://schemas.microsoft.com/office/drawing/2014/main" id="{8E43E65B-7348-F547-BBEA-0B6300A86A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EC1E92-7CF4-7D45-A034-676AE63D92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5CF79-A824-D042-B481-E2E9EC3474D0}" type="slidenum">
              <a:rPr lang="en-US" smtClean="0"/>
              <a:t>‹#›</a:t>
            </a:fld>
            <a:endParaRPr lang="en-US"/>
          </a:p>
        </p:txBody>
      </p:sp>
    </p:spTree>
    <p:extLst>
      <p:ext uri="{BB962C8B-B14F-4D97-AF65-F5344CB8AC3E}">
        <p14:creationId xmlns:p14="http://schemas.microsoft.com/office/powerpoint/2010/main" val="7802002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www.zortmusic.com/"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1.nyc.gov/assets/planning/download/pdf/about/cpc/890808a.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zortmusic.com/CabaretLaw/ZR/1989-Report-City%20Planning.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tinyurl.com/NoDancing-NY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tinyurl.com/DancingMapNY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3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1.nyc.gov/assets/buildings/pdf/pj910.pdf" TargetMode="External"/><Relationship Id="rId7" Type="http://schemas.openxmlformats.org/officeDocument/2006/relationships/hyperlink" Target="https://www1.nyc.gov/assets/buildings/pdf/pj921.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1.nyc.gov/assets/buildings/pdf/fp910.pdf" TargetMode="External"/><Relationship Id="rId5" Type="http://schemas.openxmlformats.org/officeDocument/2006/relationships/hyperlink" Target="https://www1.nyc.gov/assets/buildings/pdf/pj913.pdf" TargetMode="External"/><Relationship Id="rId4" Type="http://schemas.openxmlformats.org/officeDocument/2006/relationships/hyperlink" Target="https://www1.nyc.gov/assets/buildings/pdf/pj911.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5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5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20.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zola.planning.nyc.gov/lot/1/1723/69?layer-groups=%5B%22building-footprints%22%2C%22commercial-overlays%22%2C%22street-centerlines%22%2C%22subway%22%2C%22tax-lots%22%5D&amp;selectedOverlays=%5B%22C2-1%22%2C%22C2-2%22%2C%22C2-3%22%2C%22C2-4%22%2C%22C2-5%22%2C%22C1-1%22%2C%22C1-2%22%2C%22C1-3%22%2C%22C1-4%22%2C%22C1-5%22%5D#15.48/40.807021/-73.939902"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zortmusic.com/nightlife/index.html" TargetMode="External"/><Relationship Id="rId3" Type="http://schemas.openxmlformats.org/officeDocument/2006/relationships/hyperlink" Target="http://zortmusic.com/nightlife/" TargetMode="External"/><Relationship Id="rId7" Type="http://schemas.openxmlformats.org/officeDocument/2006/relationships/hyperlink" Target="https://www1.nyc.gov/site/planning/zoning/districts-tools/use-groups.page" TargetMode="External"/><Relationship Id="rId12" Type="http://schemas.openxmlformats.org/officeDocument/2006/relationships/hyperlink" Target="https://academiccommons.columbia.edu/doi/10.7916/D8M908V7"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hyperlink" Target="https://www1.nyc.gov/assets/planning/download/pdf/applicants/applicant-portal/lur.pdf" TargetMode="External"/><Relationship Id="rId11" Type="http://schemas.openxmlformats.org/officeDocument/2006/relationships/hyperlink" Target="https://tinyurl.com/DancingMapNYC" TargetMode="External"/><Relationship Id="rId5" Type="http://schemas.openxmlformats.org/officeDocument/2006/relationships/hyperlink" Target="http://zortmusic.com/nightlife/ZR/ZR-Dancing-and-Music-Regulations-Version-1.pdf" TargetMode="External"/><Relationship Id="rId10" Type="http://schemas.openxmlformats.org/officeDocument/2006/relationships/hyperlink" Target="http://zortmusic.com/nightlife/ZR/1989-Report-City-Planning.pdf" TargetMode="External"/><Relationship Id="rId4" Type="http://schemas.openxmlformats.org/officeDocument/2006/relationships/hyperlink" Target="https://www1.nyc.gov/assets/planning/download/pdf/zoning/zoning-text/allarticles.pdf?v=022019" TargetMode="External"/><Relationship Id="rId9" Type="http://schemas.openxmlformats.org/officeDocument/2006/relationships/hyperlink" Target="https://www1.nyc.gov/assets/planning/download/pdf/about/cpc/890808a.pdf"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F3E24-8FDF-D247-8554-E82EB4C361C8}"/>
              </a:ext>
            </a:extLst>
          </p:cNvPr>
          <p:cNvSpPr>
            <a:spLocks noGrp="1"/>
          </p:cNvSpPr>
          <p:nvPr>
            <p:ph type="ctrTitle"/>
          </p:nvPr>
        </p:nvSpPr>
        <p:spPr>
          <a:xfrm>
            <a:off x="1876424" y="406400"/>
            <a:ext cx="8791575" cy="2387600"/>
          </a:xfrm>
        </p:spPr>
        <p:txBody>
          <a:bodyPr/>
          <a:lstStyle/>
          <a:p>
            <a:pPr algn="ctr"/>
            <a:r>
              <a:rPr lang="en-US" dirty="0"/>
              <a:t>REGULATION OF DANCING and Music IN NEW YORK CITY</a:t>
            </a:r>
            <a:br>
              <a:rPr lang="en-US" dirty="0"/>
            </a:br>
            <a:r>
              <a:rPr lang="en-US" dirty="0"/>
              <a:t>revised</a:t>
            </a:r>
            <a:br>
              <a:rPr lang="en-US" dirty="0"/>
            </a:br>
            <a:r>
              <a:rPr lang="en-US" dirty="0"/>
              <a:t>unfinished business</a:t>
            </a:r>
          </a:p>
        </p:txBody>
      </p:sp>
      <p:sp>
        <p:nvSpPr>
          <p:cNvPr id="3" name="Subtitle 2">
            <a:extLst>
              <a:ext uri="{FF2B5EF4-FFF2-40B4-BE49-F238E27FC236}">
                <a16:creationId xmlns:a16="http://schemas.microsoft.com/office/drawing/2014/main" id="{9A7CD551-650A-3949-9CFB-0C80D0315C8B}"/>
              </a:ext>
            </a:extLst>
          </p:cNvPr>
          <p:cNvSpPr>
            <a:spLocks noGrp="1"/>
          </p:cNvSpPr>
          <p:nvPr>
            <p:ph type="subTitle" idx="1"/>
          </p:nvPr>
        </p:nvSpPr>
        <p:spPr/>
        <p:txBody>
          <a:bodyPr>
            <a:normAutofit fontScale="92500" lnSpcReduction="10000"/>
          </a:bodyPr>
          <a:lstStyle/>
          <a:p>
            <a:pPr algn="ctr"/>
            <a:r>
              <a:rPr lang="en-US" dirty="0"/>
              <a:t>Based upon MARCH 13, 2019 PRESENTATION TO THE NEW YORK CITY NIGHTLIFE ADVISORY BOARD with additional and updated contents</a:t>
            </a:r>
          </a:p>
          <a:p>
            <a:pPr algn="ctr"/>
            <a:r>
              <a:rPr lang="en-US" dirty="0"/>
              <a:t>March, 2020</a:t>
            </a:r>
          </a:p>
          <a:p>
            <a:pPr algn="ctr"/>
            <a:r>
              <a:rPr lang="en-US" dirty="0"/>
              <a:t>ALAN D. SUGARMAN, ESQ.  Sugarman@sugarlaw.com</a:t>
            </a:r>
          </a:p>
        </p:txBody>
      </p:sp>
      <p:sp>
        <p:nvSpPr>
          <p:cNvPr id="8" name="Slide Number Placeholder 7">
            <a:extLst>
              <a:ext uri="{FF2B5EF4-FFF2-40B4-BE49-F238E27FC236}">
                <a16:creationId xmlns:a16="http://schemas.microsoft.com/office/drawing/2014/main" id="{421200A2-3986-004E-A234-6F76AF5A18B2}"/>
              </a:ext>
            </a:extLst>
          </p:cNvPr>
          <p:cNvSpPr>
            <a:spLocks noGrp="1"/>
          </p:cNvSpPr>
          <p:nvPr>
            <p:ph type="sldNum" sz="quarter" idx="12"/>
          </p:nvPr>
        </p:nvSpPr>
        <p:spPr/>
        <p:txBody>
          <a:bodyPr/>
          <a:lstStyle/>
          <a:p>
            <a:fld id="{6D22F896-40B5-4ADD-8801-0D06FADFA095}" type="slidenum">
              <a:rPr lang="en-US" smtClean="0"/>
              <a:t>1</a:t>
            </a:fld>
            <a:endParaRPr lang="en-US" dirty="0"/>
          </a:p>
        </p:txBody>
      </p:sp>
      <p:sp>
        <p:nvSpPr>
          <p:cNvPr id="5" name="TextBox 4">
            <a:extLst>
              <a:ext uri="{FF2B5EF4-FFF2-40B4-BE49-F238E27FC236}">
                <a16:creationId xmlns:a16="http://schemas.microsoft.com/office/drawing/2014/main" id="{1EAF46D9-97D1-3B4F-972B-417C87AA55EC}"/>
              </a:ext>
            </a:extLst>
          </p:cNvPr>
          <p:cNvSpPr txBox="1"/>
          <p:nvPr/>
        </p:nvSpPr>
        <p:spPr>
          <a:xfrm>
            <a:off x="3730332" y="5434896"/>
            <a:ext cx="4540212" cy="1261884"/>
          </a:xfrm>
          <a:prstGeom prst="rect">
            <a:avLst/>
          </a:prstGeom>
          <a:noFill/>
        </p:spPr>
        <p:txBody>
          <a:bodyPr wrap="square" rtlCol="0">
            <a:spAutoFit/>
          </a:bodyPr>
          <a:lstStyle/>
          <a:p>
            <a:pPr algn="ctr"/>
            <a:r>
              <a:rPr lang="en-US" dirty="0"/>
              <a:t>Complete presentation available to download now at</a:t>
            </a:r>
          </a:p>
          <a:p>
            <a:pPr algn="ctr"/>
            <a:r>
              <a:rPr lang="en-US" sz="4000" dirty="0">
                <a:hlinkClick r:id="rId5"/>
              </a:rPr>
              <a:t>zortmusic.com</a:t>
            </a:r>
            <a:endParaRPr lang="en-US" sz="4000" dirty="0"/>
          </a:p>
        </p:txBody>
      </p:sp>
      <p:pic>
        <p:nvPicPr>
          <p:cNvPr id="6" name="Audio 5">
            <a:hlinkClick r:id="" action="ppaction://media"/>
            <a:extLst>
              <a:ext uri="{FF2B5EF4-FFF2-40B4-BE49-F238E27FC236}">
                <a16:creationId xmlns:a16="http://schemas.microsoft.com/office/drawing/2014/main" id="{818ADB94-2437-E545-82BA-240314FF0E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56508724"/>
      </p:ext>
    </p:extLst>
  </p:cSld>
  <p:clrMapOvr>
    <a:masterClrMapping/>
  </p:clrMapOvr>
  <mc:AlternateContent xmlns:mc="http://schemas.openxmlformats.org/markup-compatibility/2006" xmlns:p14="http://schemas.microsoft.com/office/powerpoint/2010/main">
    <mc:Choice Requires="p14">
      <p:transition spd="med" p14:dur="700" advClick="0" advTm="21000">
        <p:fade/>
      </p:transition>
    </mc:Choice>
    <mc:Fallback xmlns="">
      <p:transition spd="med"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4E55-9977-FA42-8269-4AEBB0FE1F70}"/>
              </a:ext>
            </a:extLst>
          </p:cNvPr>
          <p:cNvSpPr>
            <a:spLocks noGrp="1"/>
          </p:cNvSpPr>
          <p:nvPr>
            <p:ph type="title"/>
          </p:nvPr>
        </p:nvSpPr>
        <p:spPr>
          <a:xfrm>
            <a:off x="1141412" y="618518"/>
            <a:ext cx="9905999" cy="912827"/>
          </a:xfrm>
        </p:spPr>
        <p:txBody>
          <a:bodyPr>
            <a:normAutofit/>
          </a:bodyPr>
          <a:lstStyle/>
          <a:p>
            <a:r>
              <a:rPr lang="en-US" sz="2000" dirty="0"/>
              <a:t>…CONTinued</a:t>
            </a:r>
            <a:endParaRPr lang="en-US" dirty="0"/>
          </a:p>
        </p:txBody>
      </p:sp>
      <p:sp>
        <p:nvSpPr>
          <p:cNvPr id="3" name="Content Placeholder 2">
            <a:extLst>
              <a:ext uri="{FF2B5EF4-FFF2-40B4-BE49-F238E27FC236}">
                <a16:creationId xmlns:a16="http://schemas.microsoft.com/office/drawing/2014/main" id="{2E405750-BD86-2449-BF5F-849069CD41D1}"/>
              </a:ext>
            </a:extLst>
          </p:cNvPr>
          <p:cNvSpPr>
            <a:spLocks noGrp="1"/>
          </p:cNvSpPr>
          <p:nvPr>
            <p:ph idx="1"/>
          </p:nvPr>
        </p:nvSpPr>
        <p:spPr>
          <a:xfrm>
            <a:off x="1141412" y="1412205"/>
            <a:ext cx="10117827" cy="4338600"/>
          </a:xfrm>
          <a:solidFill>
            <a:schemeClr val="tx1"/>
          </a:solidFill>
        </p:spPr>
        <p:txBody>
          <a:bodyPr>
            <a:normAutofit/>
          </a:bodyPr>
          <a:lstStyle/>
          <a:p>
            <a:pPr marL="0" indent="0">
              <a:buNone/>
            </a:pPr>
            <a:r>
              <a:rPr lang="en-US" sz="2000" dirty="0">
                <a:solidFill>
                  <a:schemeClr val="bg1"/>
                </a:solidFill>
              </a:rPr>
              <a:t>As stated by Council Member Espinal, sponsor of the bills as noted in one article:  </a:t>
            </a:r>
          </a:p>
          <a:p>
            <a:pPr marL="457200" lvl="1" indent="0">
              <a:buNone/>
            </a:pPr>
            <a:r>
              <a:rPr lang="en-US" dirty="0">
                <a:solidFill>
                  <a:schemeClr val="bg1"/>
                </a:solidFill>
              </a:rPr>
              <a:t>“Specifically, the zoning for any establishment that wants to host dancing and music still needs to be addressed, which is not lost on City Councilman Rafael Espinal, who was the key sponsor of legislation to establish an office of nightlife and repeal the Cabaret Law. … Espinal added that he is looking forward to working with the office of nightlife and advocates “to explore our city's archaic zoning code to see how we can build on this progress."</a:t>
            </a:r>
          </a:p>
          <a:p>
            <a:pPr marL="0" indent="0">
              <a:buNone/>
            </a:pPr>
            <a:r>
              <a:rPr lang="en-US" sz="2000" dirty="0">
                <a:solidFill>
                  <a:schemeClr val="bg1"/>
                </a:solidFill>
              </a:rPr>
              <a:t>The first task Local Law 178 set for the Advisory Board was to provide recommendations as to “the regulatory structure of the nightlife industry.”</a:t>
            </a:r>
          </a:p>
          <a:p>
            <a:pPr marL="0" indent="0">
              <a:buNone/>
            </a:pPr>
            <a:r>
              <a:rPr lang="en-US" sz="2000" dirty="0">
                <a:solidFill>
                  <a:schemeClr val="bg1"/>
                </a:solidFill>
              </a:rPr>
              <a:t>Over two years later, there has been no perceived changes in the regulation of dancing and music under the Zoning Resolution or by the Department of Buildings.</a:t>
            </a:r>
          </a:p>
        </p:txBody>
      </p:sp>
      <p:sp>
        <p:nvSpPr>
          <p:cNvPr id="4" name="Slide Number Placeholder 3">
            <a:extLst>
              <a:ext uri="{FF2B5EF4-FFF2-40B4-BE49-F238E27FC236}">
                <a16:creationId xmlns:a16="http://schemas.microsoft.com/office/drawing/2014/main" id="{15BF97E4-63AB-DA47-A9A8-5A9AB533AB69}"/>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4895118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4E55-9977-FA42-8269-4AEBB0FE1F70}"/>
              </a:ext>
            </a:extLst>
          </p:cNvPr>
          <p:cNvSpPr>
            <a:spLocks noGrp="1"/>
          </p:cNvSpPr>
          <p:nvPr>
            <p:ph type="title"/>
          </p:nvPr>
        </p:nvSpPr>
        <p:spPr>
          <a:xfrm>
            <a:off x="1141412" y="618518"/>
            <a:ext cx="9905999" cy="912827"/>
          </a:xfrm>
        </p:spPr>
        <p:txBody>
          <a:bodyPr>
            <a:normAutofit/>
          </a:bodyPr>
          <a:lstStyle/>
          <a:p>
            <a:r>
              <a:rPr lang="en-US" sz="2000" dirty="0"/>
              <a:t>… Officials celebrate while ignoring zoning and code restrictions</a:t>
            </a:r>
            <a:endParaRPr lang="en-US" dirty="0"/>
          </a:p>
        </p:txBody>
      </p:sp>
      <p:sp>
        <p:nvSpPr>
          <p:cNvPr id="4" name="Slide Number Placeholder 3">
            <a:extLst>
              <a:ext uri="{FF2B5EF4-FFF2-40B4-BE49-F238E27FC236}">
                <a16:creationId xmlns:a16="http://schemas.microsoft.com/office/drawing/2014/main" id="{15BF97E4-63AB-DA47-A9A8-5A9AB533AB69}"/>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8" name="Picture 7">
            <a:extLst>
              <a:ext uri="{FF2B5EF4-FFF2-40B4-BE49-F238E27FC236}">
                <a16:creationId xmlns:a16="http://schemas.microsoft.com/office/drawing/2014/main" id="{E72E9E01-29F4-174F-866B-9989C8FA8753}"/>
              </a:ext>
            </a:extLst>
          </p:cNvPr>
          <p:cNvPicPr>
            <a:picLocks noChangeAspect="1"/>
          </p:cNvPicPr>
          <p:nvPr/>
        </p:nvPicPr>
        <p:blipFill>
          <a:blip r:embed="rId3"/>
          <a:stretch>
            <a:fillRect/>
          </a:stretch>
        </p:blipFill>
        <p:spPr>
          <a:xfrm>
            <a:off x="1057313" y="1432192"/>
            <a:ext cx="9702800" cy="4470400"/>
          </a:xfrm>
          <a:prstGeom prst="rect">
            <a:avLst/>
          </a:prstGeom>
        </p:spPr>
      </p:pic>
      <p:sp>
        <p:nvSpPr>
          <p:cNvPr id="9" name="TextBox 8">
            <a:extLst>
              <a:ext uri="{FF2B5EF4-FFF2-40B4-BE49-F238E27FC236}">
                <a16:creationId xmlns:a16="http://schemas.microsoft.com/office/drawing/2014/main" id="{EE3014E4-9BC8-8941-AAAD-6E62F432ACDC}"/>
              </a:ext>
            </a:extLst>
          </p:cNvPr>
          <p:cNvSpPr txBox="1"/>
          <p:nvPr/>
        </p:nvSpPr>
        <p:spPr>
          <a:xfrm>
            <a:off x="1178499" y="6175216"/>
            <a:ext cx="9388329" cy="369332"/>
          </a:xfrm>
          <a:prstGeom prst="rect">
            <a:avLst/>
          </a:prstGeom>
          <a:solidFill>
            <a:schemeClr val="tx1"/>
          </a:solidFill>
        </p:spPr>
        <p:txBody>
          <a:bodyPr wrap="square" rtlCol="0">
            <a:spAutoFit/>
          </a:bodyPr>
          <a:lstStyle/>
          <a:p>
            <a:r>
              <a:rPr lang="en-US" dirty="0">
                <a:solidFill>
                  <a:schemeClr val="bg1"/>
                </a:solidFill>
              </a:rPr>
              <a:t>“the zoning for any establishment that wants to host dancing and music still needs to be addressed”</a:t>
            </a:r>
            <a:endParaRPr lang="en-US" dirty="0"/>
          </a:p>
        </p:txBody>
      </p:sp>
      <p:sp>
        <p:nvSpPr>
          <p:cNvPr id="10" name="TextBox 9">
            <a:extLst>
              <a:ext uri="{FF2B5EF4-FFF2-40B4-BE49-F238E27FC236}">
                <a16:creationId xmlns:a16="http://schemas.microsoft.com/office/drawing/2014/main" id="{1C75AF8E-2B7C-7646-864F-94381E202807}"/>
              </a:ext>
            </a:extLst>
          </p:cNvPr>
          <p:cNvSpPr txBox="1"/>
          <p:nvPr/>
        </p:nvSpPr>
        <p:spPr>
          <a:xfrm>
            <a:off x="1211641" y="5489113"/>
            <a:ext cx="4274545" cy="307777"/>
          </a:xfrm>
          <a:prstGeom prst="rect">
            <a:avLst/>
          </a:prstGeom>
          <a:noFill/>
        </p:spPr>
        <p:txBody>
          <a:bodyPr wrap="square" rtlCol="0">
            <a:spAutoFit/>
          </a:bodyPr>
          <a:lstStyle/>
          <a:p>
            <a:r>
              <a:rPr lang="en-US" sz="1400" dirty="0">
                <a:solidFill>
                  <a:schemeClr val="tx1">
                    <a:lumMod val="75000"/>
                  </a:schemeClr>
                </a:solidFill>
              </a:rPr>
              <a:t>Edwin J. Torres/Mayoral Photography Office 11/2017</a:t>
            </a:r>
          </a:p>
        </p:txBody>
      </p:sp>
    </p:spTree>
    <p:extLst>
      <p:ext uri="{BB962C8B-B14F-4D97-AF65-F5344CB8AC3E}">
        <p14:creationId xmlns:p14="http://schemas.microsoft.com/office/powerpoint/2010/main" val="78642665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B402-9DDE-734C-AC25-D1F4546EC8DB}"/>
              </a:ext>
            </a:extLst>
          </p:cNvPr>
          <p:cNvSpPr>
            <a:spLocks noGrp="1"/>
          </p:cNvSpPr>
          <p:nvPr>
            <p:ph type="title"/>
          </p:nvPr>
        </p:nvSpPr>
        <p:spPr/>
        <p:txBody>
          <a:bodyPr/>
          <a:lstStyle/>
          <a:p>
            <a:r>
              <a:rPr lang="en-US" dirty="0"/>
              <a:t>The Zoning Resolution (ZR) – what is it</a:t>
            </a:r>
          </a:p>
        </p:txBody>
      </p:sp>
      <p:sp>
        <p:nvSpPr>
          <p:cNvPr id="3" name="Content Placeholder 2">
            <a:extLst>
              <a:ext uri="{FF2B5EF4-FFF2-40B4-BE49-F238E27FC236}">
                <a16:creationId xmlns:a16="http://schemas.microsoft.com/office/drawing/2014/main" id="{75A51076-8387-DC49-BC37-522EEEC4B876}"/>
              </a:ext>
            </a:extLst>
          </p:cNvPr>
          <p:cNvSpPr>
            <a:spLocks noGrp="1"/>
          </p:cNvSpPr>
          <p:nvPr>
            <p:ph idx="1"/>
          </p:nvPr>
        </p:nvSpPr>
        <p:spPr/>
        <p:txBody>
          <a:bodyPr>
            <a:normAutofit lnSpcReduction="10000"/>
          </a:bodyPr>
          <a:lstStyle/>
          <a:p>
            <a:r>
              <a:rPr lang="en-US" dirty="0"/>
              <a:t>The Zoning Resolution (ZR) could be  described the New York City Zoning Code.</a:t>
            </a:r>
          </a:p>
          <a:p>
            <a:r>
              <a:rPr lang="en-US" dirty="0"/>
              <a:t>Change to the ZR is under the umbrella  of the Department of City Planning and the City Planning Commission.</a:t>
            </a:r>
          </a:p>
          <a:p>
            <a:r>
              <a:rPr lang="en-US" dirty="0"/>
              <a:t>The ZR is administered by the Department of Buildings.</a:t>
            </a:r>
          </a:p>
          <a:p>
            <a:r>
              <a:rPr lang="en-US" dirty="0"/>
              <a:t>The Board of Standards and Appeals (BSA) (i.e, the Zoning Appeals Board) handles variances from the requirement of the ZR and Special Permits.</a:t>
            </a:r>
          </a:p>
          <a:p>
            <a:endParaRPr lang="en-US" dirty="0"/>
          </a:p>
        </p:txBody>
      </p:sp>
      <p:sp>
        <p:nvSpPr>
          <p:cNvPr id="5" name="Slide Number Placeholder 4">
            <a:extLst>
              <a:ext uri="{FF2B5EF4-FFF2-40B4-BE49-F238E27FC236}">
                <a16:creationId xmlns:a16="http://schemas.microsoft.com/office/drawing/2014/main" id="{CD1CD620-C0B7-9949-9061-2C354A0CC536}"/>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1283980404"/>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AEAC-5E3D-D14F-8366-F4121596C6CD}"/>
              </a:ext>
            </a:extLst>
          </p:cNvPr>
          <p:cNvSpPr>
            <a:spLocks noGrp="1"/>
          </p:cNvSpPr>
          <p:nvPr>
            <p:ph type="title"/>
          </p:nvPr>
        </p:nvSpPr>
        <p:spPr/>
        <p:txBody>
          <a:bodyPr/>
          <a:lstStyle/>
          <a:p>
            <a:r>
              <a:rPr lang="en-US" dirty="0"/>
              <a:t>The Zoning resolution: 8683 Pages long!</a:t>
            </a:r>
            <a:br>
              <a:rPr lang="en-US" dirty="0"/>
            </a:br>
            <a:r>
              <a:rPr lang="en-US" dirty="0"/>
              <a:t>But we have prepared a 155 page extract.</a:t>
            </a:r>
          </a:p>
        </p:txBody>
      </p:sp>
      <p:sp>
        <p:nvSpPr>
          <p:cNvPr id="4" name="Slide Number Placeholder 3">
            <a:extLst>
              <a:ext uri="{FF2B5EF4-FFF2-40B4-BE49-F238E27FC236}">
                <a16:creationId xmlns:a16="http://schemas.microsoft.com/office/drawing/2014/main" id="{F8569C44-9F2D-574A-B99E-83FF77BC1D0A}"/>
              </a:ext>
            </a:extLst>
          </p:cNvPr>
          <p:cNvSpPr>
            <a:spLocks noGrp="1"/>
          </p:cNvSpPr>
          <p:nvPr>
            <p:ph type="sldNum" sz="quarter" idx="12"/>
          </p:nvPr>
        </p:nvSpPr>
        <p:spPr/>
        <p:txBody>
          <a:bodyPr/>
          <a:lstStyle/>
          <a:p>
            <a:fld id="{6D22F896-40B5-4ADD-8801-0D06FADFA095}" type="slidenum">
              <a:rPr lang="en-US" smtClean="0"/>
              <a:t>13</a:t>
            </a:fld>
            <a:endParaRPr lang="en-US" dirty="0"/>
          </a:p>
        </p:txBody>
      </p:sp>
      <p:pic>
        <p:nvPicPr>
          <p:cNvPr id="5" name="Picture 4">
            <a:extLst>
              <a:ext uri="{FF2B5EF4-FFF2-40B4-BE49-F238E27FC236}">
                <a16:creationId xmlns:a16="http://schemas.microsoft.com/office/drawing/2014/main" id="{F0E9FF39-EC8C-5845-98C0-86A949C7B5F8}"/>
              </a:ext>
            </a:extLst>
          </p:cNvPr>
          <p:cNvPicPr>
            <a:picLocks noChangeAspect="1"/>
          </p:cNvPicPr>
          <p:nvPr/>
        </p:nvPicPr>
        <p:blipFill>
          <a:blip r:embed="rId3"/>
          <a:stretch>
            <a:fillRect/>
          </a:stretch>
        </p:blipFill>
        <p:spPr>
          <a:xfrm>
            <a:off x="1424093" y="2097088"/>
            <a:ext cx="3102521" cy="3941805"/>
          </a:xfrm>
          <a:prstGeom prst="rect">
            <a:avLst/>
          </a:prstGeom>
        </p:spPr>
      </p:pic>
      <p:pic>
        <p:nvPicPr>
          <p:cNvPr id="9" name="Picture 8">
            <a:extLst>
              <a:ext uri="{FF2B5EF4-FFF2-40B4-BE49-F238E27FC236}">
                <a16:creationId xmlns:a16="http://schemas.microsoft.com/office/drawing/2014/main" id="{3C800888-2B3C-CD49-83B7-71DD88E3C4A6}"/>
              </a:ext>
            </a:extLst>
          </p:cNvPr>
          <p:cNvPicPr>
            <a:picLocks noChangeAspect="1"/>
          </p:cNvPicPr>
          <p:nvPr/>
        </p:nvPicPr>
        <p:blipFill>
          <a:blip r:embed="rId4"/>
          <a:stretch>
            <a:fillRect/>
          </a:stretch>
        </p:blipFill>
        <p:spPr>
          <a:xfrm>
            <a:off x="6245847" y="2235893"/>
            <a:ext cx="2970799" cy="3818238"/>
          </a:xfrm>
          <a:prstGeom prst="rect">
            <a:avLst/>
          </a:prstGeom>
        </p:spPr>
      </p:pic>
      <p:sp>
        <p:nvSpPr>
          <p:cNvPr id="10" name="TextBox 9">
            <a:extLst>
              <a:ext uri="{FF2B5EF4-FFF2-40B4-BE49-F238E27FC236}">
                <a16:creationId xmlns:a16="http://schemas.microsoft.com/office/drawing/2014/main" id="{021DCEAE-B278-2C4B-AD93-A2A9DA0DABA3}"/>
              </a:ext>
            </a:extLst>
          </p:cNvPr>
          <p:cNvSpPr txBox="1"/>
          <p:nvPr/>
        </p:nvSpPr>
        <p:spPr>
          <a:xfrm>
            <a:off x="339969" y="6178062"/>
            <a:ext cx="10515600" cy="375138"/>
          </a:xfrm>
          <a:prstGeom prst="rect">
            <a:avLst/>
          </a:prstGeom>
          <a:noFill/>
        </p:spPr>
        <p:txBody>
          <a:bodyPr wrap="square" rtlCol="0">
            <a:spAutoFit/>
          </a:bodyPr>
          <a:lstStyle/>
          <a:p>
            <a:r>
              <a:rPr lang="en-US" dirty="0"/>
              <a:t>Search Terms Acrobat Advance Search: dancing, dance, music, banquet, catering, showtime, cover charge.</a:t>
            </a:r>
          </a:p>
        </p:txBody>
      </p:sp>
    </p:spTree>
    <p:extLst>
      <p:ext uri="{BB962C8B-B14F-4D97-AF65-F5344CB8AC3E}">
        <p14:creationId xmlns:p14="http://schemas.microsoft.com/office/powerpoint/2010/main" val="4043577987"/>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AEAC-5E3D-D14F-8366-F4121596C6CD}"/>
              </a:ext>
            </a:extLst>
          </p:cNvPr>
          <p:cNvSpPr>
            <a:spLocks noGrp="1"/>
          </p:cNvSpPr>
          <p:nvPr>
            <p:ph type="title"/>
          </p:nvPr>
        </p:nvSpPr>
        <p:spPr>
          <a:xfrm>
            <a:off x="716086" y="184730"/>
            <a:ext cx="10474203" cy="509474"/>
          </a:xfrm>
        </p:spPr>
        <p:txBody>
          <a:bodyPr>
            <a:normAutofit fontScale="90000"/>
          </a:bodyPr>
          <a:lstStyle/>
          <a:p>
            <a:r>
              <a:rPr lang="en-US" dirty="0"/>
              <a:t>Fifty-Six ZR References affecting Dancing and Music</a:t>
            </a:r>
          </a:p>
        </p:txBody>
      </p:sp>
      <p:sp>
        <p:nvSpPr>
          <p:cNvPr id="4" name="Slide Number Placeholder 3">
            <a:extLst>
              <a:ext uri="{FF2B5EF4-FFF2-40B4-BE49-F238E27FC236}">
                <a16:creationId xmlns:a16="http://schemas.microsoft.com/office/drawing/2014/main" id="{F8569C44-9F2D-574A-B99E-83FF77BC1D0A}"/>
              </a:ext>
            </a:extLst>
          </p:cNvPr>
          <p:cNvSpPr>
            <a:spLocks noGrp="1"/>
          </p:cNvSpPr>
          <p:nvPr>
            <p:ph type="sldNum" sz="quarter" idx="12"/>
          </p:nvPr>
        </p:nvSpPr>
        <p:spPr/>
        <p:txBody>
          <a:bodyPr/>
          <a:lstStyle/>
          <a:p>
            <a:fld id="{6D22F896-40B5-4ADD-8801-0D06FADFA095}" type="slidenum">
              <a:rPr lang="en-US" smtClean="0"/>
              <a:t>14</a:t>
            </a:fld>
            <a:endParaRPr lang="en-US" dirty="0"/>
          </a:p>
        </p:txBody>
      </p:sp>
      <p:graphicFrame>
        <p:nvGraphicFramePr>
          <p:cNvPr id="7" name="Table 6">
            <a:extLst>
              <a:ext uri="{FF2B5EF4-FFF2-40B4-BE49-F238E27FC236}">
                <a16:creationId xmlns:a16="http://schemas.microsoft.com/office/drawing/2014/main" id="{3D171057-0185-4841-8273-F8392131142B}"/>
              </a:ext>
            </a:extLst>
          </p:cNvPr>
          <p:cNvGraphicFramePr>
            <a:graphicFrameLocks noGrp="1"/>
          </p:cNvGraphicFramePr>
          <p:nvPr>
            <p:extLst>
              <p:ext uri="{D42A27DB-BD31-4B8C-83A1-F6EECF244321}">
                <p14:modId xmlns:p14="http://schemas.microsoft.com/office/powerpoint/2010/main" val="1101856864"/>
              </p:ext>
            </p:extLst>
          </p:nvPr>
        </p:nvGraphicFramePr>
        <p:xfrm>
          <a:off x="1144590" y="864338"/>
          <a:ext cx="9617196" cy="5808932"/>
        </p:xfrm>
        <a:graphic>
          <a:graphicData uri="http://schemas.openxmlformats.org/drawingml/2006/table">
            <a:tbl>
              <a:tblPr firstRow="1" bandRow="1">
                <a:tableStyleId>{5C22544A-7EE6-4342-B048-85BDC9FD1C3A}</a:tableStyleId>
              </a:tblPr>
              <a:tblGrid>
                <a:gridCol w="2404299">
                  <a:extLst>
                    <a:ext uri="{9D8B030D-6E8A-4147-A177-3AD203B41FA5}">
                      <a16:colId xmlns:a16="http://schemas.microsoft.com/office/drawing/2014/main" val="339306739"/>
                    </a:ext>
                  </a:extLst>
                </a:gridCol>
                <a:gridCol w="2404299">
                  <a:extLst>
                    <a:ext uri="{9D8B030D-6E8A-4147-A177-3AD203B41FA5}">
                      <a16:colId xmlns:a16="http://schemas.microsoft.com/office/drawing/2014/main" val="3318329789"/>
                    </a:ext>
                  </a:extLst>
                </a:gridCol>
                <a:gridCol w="2404299">
                  <a:extLst>
                    <a:ext uri="{9D8B030D-6E8A-4147-A177-3AD203B41FA5}">
                      <a16:colId xmlns:a16="http://schemas.microsoft.com/office/drawing/2014/main" val="3533684636"/>
                    </a:ext>
                  </a:extLst>
                </a:gridCol>
                <a:gridCol w="2404299">
                  <a:extLst>
                    <a:ext uri="{9D8B030D-6E8A-4147-A177-3AD203B41FA5}">
                      <a16:colId xmlns:a16="http://schemas.microsoft.com/office/drawing/2014/main" val="454599682"/>
                    </a:ext>
                  </a:extLst>
                </a:gridCol>
              </a:tblGrid>
              <a:tr h="428069">
                <a:tc>
                  <a:txBody>
                    <a:bodyPr/>
                    <a:lstStyle/>
                    <a:p>
                      <a:pPr algn="l" fontAlgn="b"/>
                      <a:r>
                        <a:rPr lang="en-US" sz="1050" b="0" i="0" u="none" strike="noStrike" dirty="0">
                          <a:solidFill>
                            <a:srgbClr val="000000"/>
                          </a:solidFill>
                          <a:effectLst/>
                          <a:latin typeface="Calibri" panose="020F0502020204030204" pitchFamily="34" charset="0"/>
                        </a:rPr>
                        <a:t>ß12-10 Definitions  Public banquet halls, ballrooms, or meeting rooms are not permitted #accessory uses#.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ß42-132 Use Groups 6C, 9A, 12B Manufacturing District Regulations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ß82-21 Restrictions on Street Level Uses Special Lincoln Square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ß95-081 Use Group T  Special Transit Land Use District</a:t>
                      </a:r>
                    </a:p>
                  </a:txBody>
                  <a:tcPr marL="9525" marR="9525" marT="9525" marB="0" anchor="b"/>
                </a:tc>
                <a:extLst>
                  <a:ext uri="{0D108BD9-81ED-4DB2-BD59-A6C34878D82A}">
                    <a16:rowId xmlns:a16="http://schemas.microsoft.com/office/drawing/2014/main" val="3121331296"/>
                  </a:ext>
                </a:extLst>
              </a:tr>
              <a:tr h="362912">
                <a:tc>
                  <a:txBody>
                    <a:bodyPr/>
                    <a:lstStyle/>
                    <a:p>
                      <a:pPr algn="l" fontAlgn="b"/>
                      <a:r>
                        <a:rPr lang="en-US" sz="1050" b="0" i="0" u="none" strike="noStrike" dirty="0">
                          <a:solidFill>
                            <a:srgbClr val="000000"/>
                          </a:solidFill>
                          <a:effectLst/>
                          <a:latin typeface="Calibri" panose="020F0502020204030204" pitchFamily="34" charset="0"/>
                        </a:rPr>
                        <a:t>ß14-124 Music and noise amplification Sidewalk Cafes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ß52-34 Commercial Uses in Residence Districts Non-Conforming Uses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ß85-00 Special United Nations Development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ß99-00 Special Madison Avenue Preservation District</a:t>
                      </a:r>
                    </a:p>
                  </a:txBody>
                  <a:tcPr marL="9525" marR="9525" marT="9525" marB="0" anchor="b"/>
                </a:tc>
                <a:extLst>
                  <a:ext uri="{0D108BD9-81ED-4DB2-BD59-A6C34878D82A}">
                    <a16:rowId xmlns:a16="http://schemas.microsoft.com/office/drawing/2014/main" val="4208732524"/>
                  </a:ext>
                </a:extLst>
              </a:tr>
              <a:tr h="369322">
                <a:tc>
                  <a:txBody>
                    <a:bodyPr/>
                    <a:lstStyle/>
                    <a:p>
                      <a:pPr algn="l" fontAlgn="b"/>
                      <a:r>
                        <a:rPr lang="en-US" sz="1050" b="0" i="0" u="none" strike="noStrike" dirty="0">
                          <a:solidFill>
                            <a:srgbClr val="000000"/>
                          </a:solidFill>
                          <a:effectLst/>
                          <a:latin typeface="Calibri" panose="020F0502020204030204" pitchFamily="34" charset="0"/>
                        </a:rPr>
                        <a:t>ß32-15 Use Group 6</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ß62-00 Special Regulations Waterfront Areas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ß85-03 Modifications of Use Regulations United Nations Development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ß99-03 Special Use Regulations Madison Avenue Preservation District</a:t>
                      </a:r>
                    </a:p>
                  </a:txBody>
                  <a:tcPr marL="9525" marR="9525" marT="9525" marB="0" anchor="b"/>
                </a:tc>
                <a:extLst>
                  <a:ext uri="{0D108BD9-81ED-4DB2-BD59-A6C34878D82A}">
                    <a16:rowId xmlns:a16="http://schemas.microsoft.com/office/drawing/2014/main" val="715313838"/>
                  </a:ext>
                </a:extLst>
              </a:tr>
              <a:tr h="362912">
                <a:tc>
                  <a:txBody>
                    <a:bodyPr/>
                    <a:lstStyle/>
                    <a:p>
                      <a:pPr algn="l" fontAlgn="b"/>
                      <a:r>
                        <a:rPr lang="en-US" sz="1050" b="0" i="0" u="none" strike="noStrike" dirty="0">
                          <a:solidFill>
                            <a:srgbClr val="000000"/>
                          </a:solidFill>
                          <a:effectLst/>
                          <a:latin typeface="Calibri" panose="020F0502020204030204" pitchFamily="34" charset="0"/>
                        </a:rPr>
                        <a:t>ß32-18 Use Group 9 Banquet halls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ß62-212 Waterfront-Enhancing (WE) uses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ß87-00 Special Harlem River Waterfront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ß99-031 Use Group MP Madison Avenue Preservation District</a:t>
                      </a:r>
                    </a:p>
                  </a:txBody>
                  <a:tcPr marL="9525" marR="9525" marT="9525" marB="0" anchor="b"/>
                </a:tc>
                <a:extLst>
                  <a:ext uri="{0D108BD9-81ED-4DB2-BD59-A6C34878D82A}">
                    <a16:rowId xmlns:a16="http://schemas.microsoft.com/office/drawing/2014/main" val="3624023428"/>
                  </a:ext>
                </a:extLst>
              </a:tr>
              <a:tr h="481530">
                <a:tc>
                  <a:txBody>
                    <a:bodyPr/>
                    <a:lstStyle/>
                    <a:p>
                      <a:pPr algn="l" fontAlgn="b"/>
                      <a:r>
                        <a:rPr lang="en-US" sz="1050" b="0" i="0" u="none" strike="noStrike" dirty="0">
                          <a:solidFill>
                            <a:srgbClr val="000000"/>
                          </a:solidFill>
                          <a:effectLst/>
                          <a:latin typeface="Calibri" panose="020F0502020204030204" pitchFamily="34" charset="0"/>
                        </a:rPr>
                        <a:t>ß32-19 Use Group 10</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ß73-00 Special Permits by the Board of Standards and</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ß87-212 Special floor area requirement for certain commercial uses Harlem Riverfront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ß104-00 Special Manhattanville Mixed Use District</a:t>
                      </a:r>
                    </a:p>
                  </a:txBody>
                  <a:tcPr marL="9525" marR="9525" marT="9525" marB="0" anchor="b"/>
                </a:tc>
                <a:extLst>
                  <a:ext uri="{0D108BD9-81ED-4DB2-BD59-A6C34878D82A}">
                    <a16:rowId xmlns:a16="http://schemas.microsoft.com/office/drawing/2014/main" val="2324976947"/>
                  </a:ext>
                </a:extLst>
              </a:tr>
              <a:tr h="362912">
                <a:tc>
                  <a:txBody>
                    <a:bodyPr/>
                    <a:lstStyle/>
                    <a:p>
                      <a:pPr algn="l" fontAlgn="b"/>
                      <a:r>
                        <a:rPr lang="en-US" sz="1050" b="0" i="0" u="none" strike="noStrike" dirty="0">
                          <a:solidFill>
                            <a:srgbClr val="000000"/>
                          </a:solidFill>
                          <a:effectLst/>
                          <a:latin typeface="Calibri" panose="020F0502020204030204" pitchFamily="34" charset="0"/>
                        </a:rPr>
                        <a:t>ß32-21 Use Group 12</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ß73-241 Eating or Drinking BSA Special Permits C1-_ M15_</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ß88-00 Special Hudson Square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ß104-16 Use Group MMU Manhattanville Mixed Use District</a:t>
                      </a:r>
                    </a:p>
                  </a:txBody>
                  <a:tcPr marL="9525" marR="9525" marT="9525" marB="0" anchor="b"/>
                </a:tc>
                <a:extLst>
                  <a:ext uri="{0D108BD9-81ED-4DB2-BD59-A6C34878D82A}">
                    <a16:rowId xmlns:a16="http://schemas.microsoft.com/office/drawing/2014/main" val="1056684328"/>
                  </a:ext>
                </a:extLst>
              </a:tr>
              <a:tr h="362912">
                <a:tc>
                  <a:txBody>
                    <a:bodyPr/>
                    <a:lstStyle/>
                    <a:p>
                      <a:pPr algn="l" fontAlgn="b"/>
                      <a:r>
                        <a:rPr lang="en-US" sz="1050" b="0" i="0" u="none" strike="noStrike" dirty="0">
                          <a:solidFill>
                            <a:srgbClr val="000000"/>
                          </a:solidFill>
                          <a:effectLst/>
                          <a:latin typeface="Calibri" panose="020F0502020204030204" pitchFamily="34" charset="0"/>
                        </a:rPr>
                        <a:t>ß32-22 Use Group 13 Banquet Halls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ß73-242 In C3 District Easting or Drinking BSA Special Permit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ß88-13 Commercial Use Special Hudson Square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ß104-131 Use Group 6A Special Manhattanville Mixed Use District</a:t>
                      </a:r>
                    </a:p>
                  </a:txBody>
                  <a:tcPr marL="9525" marR="9525" marT="9525" marB="0" anchor="b"/>
                </a:tc>
                <a:extLst>
                  <a:ext uri="{0D108BD9-81ED-4DB2-BD59-A6C34878D82A}">
                    <a16:rowId xmlns:a16="http://schemas.microsoft.com/office/drawing/2014/main" val="549065999"/>
                  </a:ext>
                </a:extLst>
              </a:tr>
              <a:tr h="288156">
                <a:tc>
                  <a:txBody>
                    <a:bodyPr/>
                    <a:lstStyle/>
                    <a:p>
                      <a:pPr algn="l" fontAlgn="b"/>
                      <a:r>
                        <a:rPr lang="en-US" sz="1050" b="0" i="0" u="none" strike="noStrike" dirty="0">
                          <a:solidFill>
                            <a:srgbClr val="000000"/>
                          </a:solidFill>
                          <a:effectLst/>
                          <a:latin typeface="Calibri" panose="020F0502020204030204" pitchFamily="34" charset="0"/>
                        </a:rPr>
                        <a:t>ß32-23 Use Group 14 Clubs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ß73-243 C1-1, C1-2 and C1-3 Districts BSA Special Permits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ß91-00 Special Lower Manhattan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ß109-00 Special Little Italy District</a:t>
                      </a:r>
                    </a:p>
                  </a:txBody>
                  <a:tcPr marL="9525" marR="9525" marT="9525" marB="0" anchor="b"/>
                </a:tc>
                <a:extLst>
                  <a:ext uri="{0D108BD9-81ED-4DB2-BD59-A6C34878D82A}">
                    <a16:rowId xmlns:a16="http://schemas.microsoft.com/office/drawing/2014/main" val="1383355051"/>
                  </a:ext>
                </a:extLst>
              </a:tr>
              <a:tr h="718764">
                <a:tc>
                  <a:txBody>
                    <a:bodyPr/>
                    <a:lstStyle/>
                    <a:p>
                      <a:pPr algn="l" fontAlgn="b"/>
                      <a:r>
                        <a:rPr lang="en-US" sz="1050" b="0" i="0" u="none" strike="noStrike" dirty="0">
                          <a:solidFill>
                            <a:srgbClr val="000000"/>
                          </a:solidFill>
                          <a:effectLst/>
                          <a:latin typeface="Calibri" panose="020F0502020204030204" pitchFamily="34" charset="0"/>
                        </a:rPr>
                        <a:t>ß32-30 USES PERMITTED BY SPECIAL PERMIT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ß73-244 In C2, C3, C4, C6-4, M1-5A, M1-5B, M1-5M and M1-6M Districts, the Special Hudson Square District and the Special Tribeca Mixed Use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ß91-061 Applicability of special permits by the Board of Standards and Appeals Lower Manhattan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ß109-211 Use Group LI Special Little Italy District</a:t>
                      </a:r>
                    </a:p>
                  </a:txBody>
                  <a:tcPr marL="9525" marR="9525" marT="9525" marB="0" anchor="b"/>
                </a:tc>
                <a:extLst>
                  <a:ext uri="{0D108BD9-81ED-4DB2-BD59-A6C34878D82A}">
                    <a16:rowId xmlns:a16="http://schemas.microsoft.com/office/drawing/2014/main" val="1227154026"/>
                  </a:ext>
                </a:extLst>
              </a:tr>
              <a:tr h="428069">
                <a:tc>
                  <a:txBody>
                    <a:bodyPr/>
                    <a:lstStyle/>
                    <a:p>
                      <a:pPr algn="l" fontAlgn="b"/>
                      <a:r>
                        <a:rPr lang="en-US" sz="1050" b="0" i="0" u="none" strike="noStrike" dirty="0">
                          <a:solidFill>
                            <a:srgbClr val="000000"/>
                          </a:solidFill>
                          <a:effectLst/>
                          <a:latin typeface="Calibri" panose="020F0502020204030204" pitchFamily="34" charset="0"/>
                        </a:rPr>
                        <a:t>ß32-31 Special Permits By the Board of Standards and Appeals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ß81-00 Special Midtown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ß91-112 Eating and drinking establishments with dancing in C5 Lower Manhattan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ß112-00 Special City Island District</a:t>
                      </a:r>
                    </a:p>
                  </a:txBody>
                  <a:tcPr marL="9525" marR="9525" marT="9525" marB="0" anchor="b"/>
                </a:tc>
                <a:extLst>
                  <a:ext uri="{0D108BD9-81ED-4DB2-BD59-A6C34878D82A}">
                    <a16:rowId xmlns:a16="http://schemas.microsoft.com/office/drawing/2014/main" val="972762165"/>
                  </a:ext>
                </a:extLst>
              </a:tr>
              <a:tr h="369322">
                <a:tc>
                  <a:txBody>
                    <a:bodyPr/>
                    <a:lstStyle/>
                    <a:p>
                      <a:pPr algn="l" fontAlgn="b"/>
                      <a:r>
                        <a:rPr lang="en-US" sz="1050" b="0" i="0" u="none" strike="noStrike" dirty="0">
                          <a:solidFill>
                            <a:srgbClr val="000000"/>
                          </a:solidFill>
                          <a:effectLst/>
                          <a:latin typeface="Calibri" panose="020F0502020204030204" pitchFamily="34" charset="0"/>
                        </a:rPr>
                        <a:t>ß42-00 Manufacturing District Regulations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ß81-82 Special Regulations on Permitted and Required Uses Fifth Avenue Subdistrict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ß94-00 Special Sheepshead Bay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ß112-073 Uses permitted in C3 Districts Special City Island District</a:t>
                      </a:r>
                    </a:p>
                  </a:txBody>
                  <a:tcPr marL="9525" marR="9525" marT="9525" marB="0" anchor="b"/>
                </a:tc>
                <a:extLst>
                  <a:ext uri="{0D108BD9-81ED-4DB2-BD59-A6C34878D82A}">
                    <a16:rowId xmlns:a16="http://schemas.microsoft.com/office/drawing/2014/main" val="1300012779"/>
                  </a:ext>
                </a:extLst>
              </a:tr>
              <a:tr h="362912">
                <a:tc>
                  <a:txBody>
                    <a:bodyPr/>
                    <a:lstStyle/>
                    <a:p>
                      <a:pPr algn="l" fontAlgn="b"/>
                      <a:r>
                        <a:rPr lang="en-US" sz="1050" b="0" i="0" u="none" strike="noStrike" dirty="0">
                          <a:solidFill>
                            <a:srgbClr val="000000"/>
                          </a:solidFill>
                          <a:effectLst/>
                          <a:latin typeface="Calibri" panose="020F0502020204030204" pitchFamily="34" charset="0"/>
                        </a:rPr>
                        <a:t>ß42-13 Use Groups 6C 12B Manufacturing District Regulations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ß81-722 Use Group  T Special Midtown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ß94-062 Use Group SB  Sheepshead Bay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ß118-00 Special Union Square District</a:t>
                      </a:r>
                    </a:p>
                  </a:txBody>
                  <a:tcPr marL="9525" marR="9525" marT="9525" marB="0" anchor="b"/>
                </a:tc>
                <a:extLst>
                  <a:ext uri="{0D108BD9-81ED-4DB2-BD59-A6C34878D82A}">
                    <a16:rowId xmlns:a16="http://schemas.microsoft.com/office/drawing/2014/main" val="4006254994"/>
                  </a:ext>
                </a:extLst>
              </a:tr>
              <a:tr h="369322">
                <a:tc>
                  <a:txBody>
                    <a:bodyPr/>
                    <a:lstStyle/>
                    <a:p>
                      <a:pPr algn="l" fontAlgn="b"/>
                      <a:r>
                        <a:rPr lang="en-US" sz="1050" b="0" i="0" u="none" strike="noStrike" dirty="0">
                          <a:solidFill>
                            <a:srgbClr val="000000"/>
                          </a:solidFill>
                          <a:effectLst/>
                          <a:latin typeface="Calibri" panose="020F0502020204030204" pitchFamily="34" charset="0"/>
                        </a:rPr>
                        <a:t>ß42-14 Use Group 17 -M1 M2 M3 Manufacturing District Regulations</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ß81-725 Entertainment-related uses Special Midtown  District see 81-724</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ß94-063 Uses permitted by City Planning special permit -Sheepshead Bay</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ß118-11 Ground Floor Uses Special Union Square District</a:t>
                      </a:r>
                    </a:p>
                  </a:txBody>
                  <a:tcPr marL="9525" marR="9525" marT="9525" marB="0" anchor="b"/>
                </a:tc>
                <a:extLst>
                  <a:ext uri="{0D108BD9-81ED-4DB2-BD59-A6C34878D82A}">
                    <a16:rowId xmlns:a16="http://schemas.microsoft.com/office/drawing/2014/main" val="1008347547"/>
                  </a:ext>
                </a:extLst>
              </a:tr>
              <a:tr h="369322">
                <a:tc>
                  <a:txBody>
                    <a:bodyPr/>
                    <a:lstStyle/>
                    <a:p>
                      <a:pPr algn="l" fontAlgn="b"/>
                      <a:r>
                        <a:rPr lang="en-US" sz="1050" b="0" i="0" u="none" strike="noStrike" dirty="0">
                          <a:solidFill>
                            <a:srgbClr val="000000"/>
                          </a:solidFill>
                          <a:effectLst/>
                          <a:latin typeface="Calibri" panose="020F0502020204030204" pitchFamily="34" charset="0"/>
                        </a:rPr>
                        <a:t>ß42-31 Special Permits  Board of Standards and Appeals Manufacturing District</a:t>
                      </a:r>
                    </a:p>
                  </a:txBody>
                  <a:tcPr marL="9525" marR="9525" marT="9525" marB="0" anchor="b"/>
                </a:tc>
                <a:tc>
                  <a:txBody>
                    <a:bodyPr/>
                    <a:lstStyle/>
                    <a:p>
                      <a:pPr algn="l" fontAlgn="b"/>
                      <a:r>
                        <a:rPr lang="it" sz="1050" b="0" i="0" u="none" strike="noStrike">
                          <a:solidFill>
                            <a:srgbClr val="000000"/>
                          </a:solidFill>
                          <a:effectLst/>
                          <a:latin typeface="Calibri" panose="020F0502020204030204" pitchFamily="34" charset="0"/>
                        </a:rPr>
                        <a:t>ß82-00 Special Lincoln Square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ß95-00 Special Transit Land Use District</a:t>
                      </a:r>
                    </a:p>
                  </a:txBody>
                  <a:tcPr marL="9525" marR="9525" marT="9525" marB="0" anchor="b"/>
                </a:tc>
                <a:tc>
                  <a:txBody>
                    <a:bodyPr/>
                    <a:lstStyle/>
                    <a:p>
                      <a:pPr algn="l" fontAlgn="b"/>
                      <a:r>
                        <a:rPr lang="en-US" sz="1050" b="0" i="0" u="none" strike="noStrike" dirty="0">
                          <a:solidFill>
                            <a:srgbClr val="000000"/>
                          </a:solidFill>
                          <a:effectLst/>
                          <a:latin typeface="Calibri" panose="020F0502020204030204" pitchFamily="34" charset="0"/>
                        </a:rPr>
                        <a:t>Appendix A_ Index of Uses</a:t>
                      </a:r>
                    </a:p>
                  </a:txBody>
                  <a:tcPr marL="9525" marR="9525" marT="9525" marB="0" anchor="b"/>
                </a:tc>
                <a:extLst>
                  <a:ext uri="{0D108BD9-81ED-4DB2-BD59-A6C34878D82A}">
                    <a16:rowId xmlns:a16="http://schemas.microsoft.com/office/drawing/2014/main" val="1349729986"/>
                  </a:ext>
                </a:extLst>
              </a:tr>
            </a:tbl>
          </a:graphicData>
        </a:graphic>
      </p:graphicFrame>
    </p:spTree>
    <p:extLst>
      <p:ext uri="{BB962C8B-B14F-4D97-AF65-F5344CB8AC3E}">
        <p14:creationId xmlns:p14="http://schemas.microsoft.com/office/powerpoint/2010/main" val="47166484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AEAC-5E3D-D14F-8366-F4121596C6CD}"/>
              </a:ext>
            </a:extLst>
          </p:cNvPr>
          <p:cNvSpPr>
            <a:spLocks noGrp="1"/>
          </p:cNvSpPr>
          <p:nvPr>
            <p:ph type="title"/>
          </p:nvPr>
        </p:nvSpPr>
        <p:spPr>
          <a:xfrm>
            <a:off x="594912" y="184730"/>
            <a:ext cx="10595378" cy="1489834"/>
          </a:xfrm>
        </p:spPr>
        <p:txBody>
          <a:bodyPr>
            <a:normAutofit fontScale="90000"/>
          </a:bodyPr>
          <a:lstStyle/>
          <a:p>
            <a:r>
              <a:rPr lang="en-US" dirty="0"/>
              <a:t>The zoning Resolution failure to define “dancing” suggest that it is vulnerable to Constitutional challenge</a:t>
            </a:r>
          </a:p>
        </p:txBody>
      </p:sp>
      <p:sp>
        <p:nvSpPr>
          <p:cNvPr id="4" name="Slide Number Placeholder 3">
            <a:extLst>
              <a:ext uri="{FF2B5EF4-FFF2-40B4-BE49-F238E27FC236}">
                <a16:creationId xmlns:a16="http://schemas.microsoft.com/office/drawing/2014/main" id="{F8569C44-9F2D-574A-B99E-83FF77BC1D0A}"/>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3" name="TextBox 2">
            <a:extLst>
              <a:ext uri="{FF2B5EF4-FFF2-40B4-BE49-F238E27FC236}">
                <a16:creationId xmlns:a16="http://schemas.microsoft.com/office/drawing/2014/main" id="{FF40A9B1-C3EF-A141-A9D1-A361D7EBE78F}"/>
              </a:ext>
            </a:extLst>
          </p:cNvPr>
          <p:cNvSpPr txBox="1"/>
          <p:nvPr/>
        </p:nvSpPr>
        <p:spPr>
          <a:xfrm>
            <a:off x="769434" y="1674564"/>
            <a:ext cx="10420856" cy="4801314"/>
          </a:xfrm>
          <a:prstGeom prst="rect">
            <a:avLst/>
          </a:prstGeom>
          <a:solidFill>
            <a:schemeClr val="tx1"/>
          </a:solidFill>
        </p:spPr>
        <p:txBody>
          <a:bodyPr wrap="square" rtlCol="0">
            <a:spAutoFit/>
          </a:bodyPr>
          <a:lstStyle/>
          <a:p>
            <a:r>
              <a:rPr lang="en-US" dirty="0">
                <a:solidFill>
                  <a:schemeClr val="bg1"/>
                </a:solidFill>
              </a:rPr>
              <a:t>FROM MUCHMORE DECISION: ”Because the term “dancing” is not limited in the Cabaret Law, it arguably regulates a wide range of activities: not only purely performative dancing and Stanglin-type “recreational dancing,” but also many forms of participatory dancing that arguably fall somewhere in between, for example, folk dancing and other forms of ethnic or cultural dancing that arguably implicate protected expression. See Elam, 53 F. Supp. 2d at 859 (“Some other forms of dance (29) are likewise deserving of First Amendment protection because of the degree of their communicative element.”); Salem Inn, Inc. v. Frank, 381 F. Supp. 859, 863 (E.D.N.Y. 1974) (finding that “all dancing is not per se a mode of expression protected by the First Amendment [, but] [f]ew could reasonably deny that ballet and certain ethnic folk dances communicate stories and ideas”). Dancing plays an important role in our society and in many others around the world. Dancing expresses joy and binds communities. It can be an intimate moment between a couple. Elam, 53 F. Supp. 2d at 859 n.7 (“dancing between adults often has a definite communicative element, such as expression directed to attract a mate in a bar or a discotheque”). It can capture a moment of celebration for a group bound together by a common interest, culture, or feeling. Dancers taking part in recreational folk dancing reflecting their culture convey a particularized message of cultural pride; a message that the environment and circumstances of the dancing can help make clear. See, e.g., Folk Dance Fridays at the Hungarian House, http://www.uppereast.com/folk-dancing (last visited Sept. 6, 2016) (“The nature of folk dancing is inherent in building and developing community.”).”</a:t>
            </a:r>
          </a:p>
        </p:txBody>
      </p:sp>
    </p:spTree>
    <p:extLst>
      <p:ext uri="{BB962C8B-B14F-4D97-AF65-F5344CB8AC3E}">
        <p14:creationId xmlns:p14="http://schemas.microsoft.com/office/powerpoint/2010/main" val="3911656813"/>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a:xfrm>
            <a:off x="1141413" y="618518"/>
            <a:ext cx="9905998" cy="835144"/>
          </a:xfrm>
        </p:spPr>
        <p:txBody>
          <a:bodyPr>
            <a:normAutofit/>
          </a:bodyPr>
          <a:lstStyle/>
          <a:p>
            <a:pPr algn="ctr"/>
            <a:r>
              <a:rPr lang="en-US" dirty="0"/>
              <a:t>1989 dcp Comprehensive Review</a:t>
            </a:r>
          </a:p>
        </p:txBody>
      </p:sp>
      <p:sp>
        <p:nvSpPr>
          <p:cNvPr id="15" name="Content Placeholder 14">
            <a:extLst>
              <a:ext uri="{FF2B5EF4-FFF2-40B4-BE49-F238E27FC236}">
                <a16:creationId xmlns:a16="http://schemas.microsoft.com/office/drawing/2014/main" id="{387180F5-3C73-544C-B345-E9F17340FFDB}"/>
              </a:ext>
            </a:extLst>
          </p:cNvPr>
          <p:cNvSpPr>
            <a:spLocks noGrp="1"/>
          </p:cNvSpPr>
          <p:nvPr>
            <p:ph idx="1"/>
          </p:nvPr>
        </p:nvSpPr>
        <p:spPr>
          <a:xfrm>
            <a:off x="1371600" y="6074687"/>
            <a:ext cx="8655904" cy="329590"/>
          </a:xfrm>
        </p:spPr>
        <p:txBody>
          <a:bodyPr>
            <a:normAutofit fontScale="62500" lnSpcReduction="20000"/>
          </a:bodyPr>
          <a:lstStyle/>
          <a:p>
            <a:r>
              <a:rPr lang="en-US" dirty="0">
                <a:hlinkClick r:id="rId3"/>
              </a:rPr>
              <a:t>Report at CPC Website</a:t>
            </a:r>
            <a:r>
              <a:rPr lang="en-US" dirty="0"/>
              <a:t>.  </a:t>
            </a:r>
            <a:r>
              <a:rPr lang="en-US" dirty="0">
                <a:hlinkClick r:id="rId4"/>
              </a:rPr>
              <a:t>Report at Zortmusic.con</a:t>
            </a:r>
            <a:r>
              <a:rPr lang="en-US" dirty="0"/>
              <a:t>. http://zortmusic.com/CabaretLaw/ZR/</a:t>
            </a:r>
          </a:p>
        </p:txBody>
      </p:sp>
      <p:sp>
        <p:nvSpPr>
          <p:cNvPr id="4" name="Slide Number Placeholder 3">
            <a:extLst>
              <a:ext uri="{FF2B5EF4-FFF2-40B4-BE49-F238E27FC236}">
                <a16:creationId xmlns:a16="http://schemas.microsoft.com/office/drawing/2014/main" id="{D7DA5CF2-6EB0-AF4E-BFA0-9416AD3E724E}"/>
              </a:ext>
            </a:extLst>
          </p:cNvPr>
          <p:cNvSpPr>
            <a:spLocks noGrp="1"/>
          </p:cNvSpPr>
          <p:nvPr>
            <p:ph type="sldNum" sz="quarter" idx="12"/>
          </p:nvPr>
        </p:nvSpPr>
        <p:spPr/>
        <p:txBody>
          <a:bodyPr/>
          <a:lstStyle/>
          <a:p>
            <a:fld id="{6D22F896-40B5-4ADD-8801-0D06FADFA095}" type="slidenum">
              <a:rPr lang="en-US" smtClean="0"/>
              <a:t>16</a:t>
            </a:fld>
            <a:endParaRPr lang="en-US" dirty="0"/>
          </a:p>
        </p:txBody>
      </p:sp>
      <p:pic>
        <p:nvPicPr>
          <p:cNvPr id="10" name="Picture 9">
            <a:extLst>
              <a:ext uri="{FF2B5EF4-FFF2-40B4-BE49-F238E27FC236}">
                <a16:creationId xmlns:a16="http://schemas.microsoft.com/office/drawing/2014/main" id="{FCB73D93-BFFF-FC47-AC18-BB5925D806C8}"/>
              </a:ext>
            </a:extLst>
          </p:cNvPr>
          <p:cNvPicPr>
            <a:picLocks noChangeAspect="1"/>
          </p:cNvPicPr>
          <p:nvPr/>
        </p:nvPicPr>
        <p:blipFill>
          <a:blip r:embed="rId5"/>
          <a:stretch>
            <a:fillRect/>
          </a:stretch>
        </p:blipFill>
        <p:spPr>
          <a:xfrm>
            <a:off x="1590869" y="1453662"/>
            <a:ext cx="3426897" cy="4448627"/>
          </a:xfrm>
          <a:prstGeom prst="rect">
            <a:avLst/>
          </a:prstGeom>
        </p:spPr>
      </p:pic>
      <p:pic>
        <p:nvPicPr>
          <p:cNvPr id="12" name="Picture 11">
            <a:extLst>
              <a:ext uri="{FF2B5EF4-FFF2-40B4-BE49-F238E27FC236}">
                <a16:creationId xmlns:a16="http://schemas.microsoft.com/office/drawing/2014/main" id="{F8953EC8-0DA8-044C-8294-6A4CC4B4A5F8}"/>
              </a:ext>
            </a:extLst>
          </p:cNvPr>
          <p:cNvPicPr>
            <a:picLocks noChangeAspect="1"/>
          </p:cNvPicPr>
          <p:nvPr/>
        </p:nvPicPr>
        <p:blipFill>
          <a:blip r:embed="rId6"/>
          <a:stretch>
            <a:fillRect/>
          </a:stretch>
        </p:blipFill>
        <p:spPr>
          <a:xfrm>
            <a:off x="6094412" y="1453662"/>
            <a:ext cx="3426898" cy="4429349"/>
          </a:xfrm>
          <a:prstGeom prst="rect">
            <a:avLst/>
          </a:prstGeom>
        </p:spPr>
      </p:pic>
    </p:spTree>
    <p:extLst>
      <p:ext uri="{BB962C8B-B14F-4D97-AF65-F5344CB8AC3E}">
        <p14:creationId xmlns:p14="http://schemas.microsoft.com/office/powerpoint/2010/main" val="1533666425"/>
      </p:ext>
    </p:extLst>
  </p:cSld>
  <p:clrMapOvr>
    <a:masterClrMapping/>
  </p:clrMapOvr>
  <mc:AlternateContent xmlns:mc="http://schemas.openxmlformats.org/markup-compatibility/2006" xmlns:p14="http://schemas.microsoft.com/office/powerpoint/2010/main">
    <mc:Choice Requires="p14">
      <p:transition p14:dur="0" advClick="0" advTm="14000"/>
    </mc:Choice>
    <mc:Fallback xmlns="">
      <p:transition advClick="0" advTm="1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The 1989-90 Amendments were intended to impose restrictive regulations upon dancing</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77500" lnSpcReduction="20000"/>
          </a:bodyPr>
          <a:lstStyle/>
          <a:p>
            <a:pPr marL="0" indent="0">
              <a:buNone/>
            </a:pPr>
            <a:r>
              <a:rPr lang="en-US" dirty="0"/>
              <a:t>In 1989, DCP conducted “a comprehensive review of the Zoning Resolution as it concerns entertainment establishments in order to create a more appropriate, up-to-date regulatory framework for controlling such uses.” DCP then issued a report with proposed amendments stating among other things that the amendments were intended to:</a:t>
            </a:r>
          </a:p>
          <a:p>
            <a:pPr marL="457200" lvl="1" indent="0">
              <a:buNone/>
            </a:pPr>
            <a:r>
              <a:rPr lang="en-US" sz="3600" dirty="0">
                <a:solidFill>
                  <a:srgbClr val="FF0000"/>
                </a:solidFill>
              </a:rPr>
              <a:t> </a:t>
            </a:r>
            <a:r>
              <a:rPr lang="en-US" sz="3600" u="sng" dirty="0">
                <a:solidFill>
                  <a:srgbClr val="FF0000"/>
                </a:solidFill>
              </a:rPr>
              <a:t>“impose more restrictive regulations on larger entertainment establishments and those with dancing.”</a:t>
            </a:r>
          </a:p>
          <a:p>
            <a:pPr marL="0" indent="0">
              <a:buNone/>
            </a:pPr>
            <a:r>
              <a:rPr lang="en-US" dirty="0"/>
              <a:t>The result were a series of measures which were intended to replace and make harsher the restrictions which had been declared unconstitutional. The new language added requirements for waiting areas, prohibition of dancing, and restrictions affecting the livelihood or musicians, and used undefined terms such as “dancing” and “musical entertainment”, “showtime”, and “cover charge.” </a:t>
            </a:r>
          </a:p>
        </p:txBody>
      </p:sp>
      <p:sp>
        <p:nvSpPr>
          <p:cNvPr id="5" name="Slide Number Placeholder 4">
            <a:extLst>
              <a:ext uri="{FF2B5EF4-FFF2-40B4-BE49-F238E27FC236}">
                <a16:creationId xmlns:a16="http://schemas.microsoft.com/office/drawing/2014/main" id="{D34B0FFF-B268-AB4C-9E41-A8282E199A3A}"/>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2697156262"/>
      </p:ext>
    </p:extLst>
  </p:cSld>
  <p:clrMapOvr>
    <a:masterClrMapping/>
  </p:clrMapOvr>
  <mc:AlternateContent xmlns:mc="http://schemas.openxmlformats.org/markup-compatibility/2006" xmlns:p14="http://schemas.microsoft.com/office/powerpoint/2010/main">
    <mc:Choice Requires="p14">
      <p:transition p14:dur="0" advClick="0" advTm="14000"/>
    </mc:Choice>
    <mc:Fallback xmlns="">
      <p:transition advClick="0" advTm="1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a:xfrm>
            <a:off x="1143001" y="423204"/>
            <a:ext cx="9905998" cy="1478570"/>
          </a:xfrm>
        </p:spPr>
        <p:txBody>
          <a:bodyPr>
            <a:normAutofit fontScale="90000"/>
          </a:bodyPr>
          <a:lstStyle/>
          <a:p>
            <a:pPr algn="ctr"/>
            <a:r>
              <a:rPr lang="en-US" dirty="0"/>
              <a:t>The 1989 Amendments created many of the today’s restrictions – underscored Text added in 1989</a:t>
            </a:r>
          </a:p>
        </p:txBody>
      </p:sp>
      <p:pic>
        <p:nvPicPr>
          <p:cNvPr id="8" name="Content Placeholder 7">
            <a:extLst>
              <a:ext uri="{FF2B5EF4-FFF2-40B4-BE49-F238E27FC236}">
                <a16:creationId xmlns:a16="http://schemas.microsoft.com/office/drawing/2014/main" id="{8CBCEB44-2037-8B45-A1BE-1F2527556AA3}"/>
              </a:ext>
            </a:extLst>
          </p:cNvPr>
          <p:cNvPicPr>
            <a:picLocks noGrp="1" noChangeAspect="1"/>
          </p:cNvPicPr>
          <p:nvPr>
            <p:ph idx="1"/>
          </p:nvPr>
        </p:nvPicPr>
        <p:blipFill>
          <a:blip r:embed="rId3"/>
          <a:stretch>
            <a:fillRect/>
          </a:stretch>
        </p:blipFill>
        <p:spPr>
          <a:xfrm>
            <a:off x="1141413" y="3207696"/>
            <a:ext cx="9906000" cy="1625295"/>
          </a:xfrm>
        </p:spPr>
      </p:pic>
      <p:sp>
        <p:nvSpPr>
          <p:cNvPr id="12" name="Slide Number Placeholder 11">
            <a:extLst>
              <a:ext uri="{FF2B5EF4-FFF2-40B4-BE49-F238E27FC236}">
                <a16:creationId xmlns:a16="http://schemas.microsoft.com/office/drawing/2014/main" id="{F70A5C25-8239-EC4D-A9A2-BE44AE2B14F3}"/>
              </a:ext>
            </a:extLst>
          </p:cNvPr>
          <p:cNvSpPr>
            <a:spLocks noGrp="1"/>
          </p:cNvSpPr>
          <p:nvPr>
            <p:ph type="sldNum" sz="quarter" idx="12"/>
          </p:nvPr>
        </p:nvSpPr>
        <p:spPr/>
        <p:txBody>
          <a:bodyPr/>
          <a:lstStyle/>
          <a:p>
            <a:fld id="{6D22F896-40B5-4ADD-8801-0D06FADFA095}" type="slidenum">
              <a:rPr lang="en-US" smtClean="0"/>
              <a:t>18</a:t>
            </a:fld>
            <a:endParaRPr lang="en-US" dirty="0"/>
          </a:p>
        </p:txBody>
      </p:sp>
      <p:pic>
        <p:nvPicPr>
          <p:cNvPr id="10" name="Picture 9">
            <a:extLst>
              <a:ext uri="{FF2B5EF4-FFF2-40B4-BE49-F238E27FC236}">
                <a16:creationId xmlns:a16="http://schemas.microsoft.com/office/drawing/2014/main" id="{3511919A-1ACA-1C42-BC81-3741D1CD8F21}"/>
              </a:ext>
            </a:extLst>
          </p:cNvPr>
          <p:cNvPicPr>
            <a:picLocks noChangeAspect="1"/>
          </p:cNvPicPr>
          <p:nvPr/>
        </p:nvPicPr>
        <p:blipFill>
          <a:blip r:embed="rId4"/>
          <a:stretch>
            <a:fillRect/>
          </a:stretch>
        </p:blipFill>
        <p:spPr>
          <a:xfrm>
            <a:off x="1141413" y="2079574"/>
            <a:ext cx="9906000" cy="1384300"/>
          </a:xfrm>
          <a:prstGeom prst="rect">
            <a:avLst/>
          </a:prstGeom>
        </p:spPr>
      </p:pic>
    </p:spTree>
    <p:extLst>
      <p:ext uri="{BB962C8B-B14F-4D97-AF65-F5344CB8AC3E}">
        <p14:creationId xmlns:p14="http://schemas.microsoft.com/office/powerpoint/2010/main" val="393462003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r>
              <a:rPr lang="en-US" dirty="0">
                <a:solidFill>
                  <a:schemeClr val="bg1"/>
                </a:solidFill>
              </a:rPr>
              <a:t>§ 32-15 Use Group 6 Text</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a:solidFill>
            <a:schemeClr val="tx1"/>
          </a:solidFill>
        </p:spPr>
        <p:txBody>
          <a:bodyPr>
            <a:normAutofit/>
          </a:bodyPr>
          <a:lstStyle/>
          <a:p>
            <a:r>
              <a:rPr lang="en-US" dirty="0">
                <a:solidFill>
                  <a:schemeClr val="bg1"/>
                </a:solidFill>
              </a:rPr>
              <a:t>C1 C2 C4 C5 C6 C8</a:t>
            </a:r>
          </a:p>
          <a:p>
            <a:pPr marL="457200" lvl="1" indent="0">
              <a:lnSpc>
                <a:spcPct val="100000"/>
              </a:lnSpc>
              <a:buNone/>
            </a:pPr>
            <a:r>
              <a:rPr lang="en-US" dirty="0">
                <a:solidFill>
                  <a:schemeClr val="bg1"/>
                </a:solidFill>
              </a:rPr>
              <a:t>“Eating or drinking establishments, including those which provide outdoor table service or have music for which there is no cover charge and no specified showtime, and those which have #accessory# drive-through facilities [PRC-B]”</a:t>
            </a:r>
          </a:p>
          <a:p>
            <a:pPr marL="457200" lvl="1" indent="0">
              <a:lnSpc>
                <a:spcPct val="100000"/>
              </a:lnSpc>
              <a:buNone/>
            </a:pPr>
            <a:r>
              <a:rPr lang="en-US" dirty="0">
                <a:solidFill>
                  <a:schemeClr val="bg1"/>
                </a:solidFill>
              </a:rPr>
              <a:t>“Eating or drinking establishments with entertainment, but not dancing, with a capacity of 200 persons or fewer4 [PRCB] Eating or drinking establishments with musical entertainment but not dancing, with a capacity of 200 persons or fewer [PRC-B]”</a:t>
            </a:r>
          </a:p>
          <a:p>
            <a:pPr marL="457200" lvl="1" indent="0">
              <a:lnSpc>
                <a:spcPct val="100000"/>
              </a:lnSpc>
              <a:buNone/>
            </a:pPr>
            <a:r>
              <a:rPr lang="en-US" dirty="0">
                <a:solidFill>
                  <a:schemeClr val="bg1"/>
                </a:solidFill>
              </a:rPr>
              <a:t>“Eating or drinking establishments with musical entertainment but not dancing, with a capacity of 200 persons or fewer [PRC-B]’</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3ACDEABD-1271-D84D-AAA8-1C142DCB23C6}"/>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1519695520"/>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A588D-A863-DD49-881C-97A26A16168A}"/>
              </a:ext>
            </a:extLst>
          </p:cNvPr>
          <p:cNvPicPr>
            <a:picLocks noChangeAspect="1"/>
          </p:cNvPicPr>
          <p:nvPr/>
        </p:nvPicPr>
        <p:blipFill>
          <a:blip r:embed="rId5"/>
          <a:stretch>
            <a:fillRect/>
          </a:stretch>
        </p:blipFill>
        <p:spPr>
          <a:xfrm>
            <a:off x="3812492" y="285639"/>
            <a:ext cx="6424313" cy="6443152"/>
          </a:xfrm>
          <a:prstGeom prst="rect">
            <a:avLst/>
          </a:prstGeom>
        </p:spPr>
      </p:pic>
      <p:sp>
        <p:nvSpPr>
          <p:cNvPr id="6" name="Slide Number Placeholder 5">
            <a:extLst>
              <a:ext uri="{FF2B5EF4-FFF2-40B4-BE49-F238E27FC236}">
                <a16:creationId xmlns:a16="http://schemas.microsoft.com/office/drawing/2014/main" id="{7AEE938E-B681-0242-8143-E25C66E26FE2}"/>
              </a:ext>
            </a:extLst>
          </p:cNvPr>
          <p:cNvSpPr>
            <a:spLocks noGrp="1"/>
          </p:cNvSpPr>
          <p:nvPr>
            <p:ph type="sldNum" sz="quarter" idx="12"/>
          </p:nvPr>
        </p:nvSpPr>
        <p:spPr/>
        <p:txBody>
          <a:bodyPr/>
          <a:lstStyle/>
          <a:p>
            <a:fld id="{6D22F896-40B5-4ADD-8801-0D06FADFA095}" type="slidenum">
              <a:rPr lang="en-US" smtClean="0"/>
              <a:t>2</a:t>
            </a:fld>
            <a:endParaRPr lang="en-US" dirty="0"/>
          </a:p>
        </p:txBody>
      </p:sp>
      <p:sp>
        <p:nvSpPr>
          <p:cNvPr id="2" name="Title 1">
            <a:extLst>
              <a:ext uri="{FF2B5EF4-FFF2-40B4-BE49-F238E27FC236}">
                <a16:creationId xmlns:a16="http://schemas.microsoft.com/office/drawing/2014/main" id="{0E844429-376A-B34A-AFBB-37DFCB1E5D25}"/>
              </a:ext>
            </a:extLst>
          </p:cNvPr>
          <p:cNvSpPr>
            <a:spLocks noGrp="1"/>
          </p:cNvSpPr>
          <p:nvPr>
            <p:ph type="title" idx="4294967295"/>
          </p:nvPr>
        </p:nvSpPr>
        <p:spPr>
          <a:xfrm>
            <a:off x="335151" y="1538288"/>
            <a:ext cx="3240088" cy="2982912"/>
          </a:xfrm>
        </p:spPr>
        <p:txBody>
          <a:bodyPr>
            <a:normAutofit fontScale="90000"/>
          </a:bodyPr>
          <a:lstStyle/>
          <a:p>
            <a:pPr algn="ctr"/>
            <a:r>
              <a:rPr lang="en-US" dirty="0"/>
              <a:t>Roseland 1999</a:t>
            </a:r>
            <a:br>
              <a:rPr lang="en-US" dirty="0"/>
            </a:br>
            <a:r>
              <a:rPr lang="en-US" dirty="0"/>
              <a:t>1800 Dancers</a:t>
            </a:r>
            <a:br>
              <a:rPr lang="en-US" dirty="0"/>
            </a:br>
            <a:r>
              <a:rPr lang="en-US" dirty="0"/>
              <a:t>Two Big Bands;</a:t>
            </a:r>
            <a:br>
              <a:rPr lang="en-US" dirty="0"/>
            </a:br>
            <a:r>
              <a:rPr lang="en-US" dirty="0"/>
              <a:t>George Gee Big Band and  Count basie Orchestra</a:t>
            </a:r>
          </a:p>
        </p:txBody>
      </p:sp>
      <p:pic>
        <p:nvPicPr>
          <p:cNvPr id="3" name="Audio 2">
            <a:hlinkClick r:id="" action="ppaction://media"/>
            <a:extLst>
              <a:ext uri="{FF2B5EF4-FFF2-40B4-BE49-F238E27FC236}">
                <a16:creationId xmlns:a16="http://schemas.microsoft.com/office/drawing/2014/main" id="{6204FC44-B7C8-8F4D-AAD5-B7BFF6EBA4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956043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r>
              <a:rPr lang="en-US" dirty="0">
                <a:solidFill>
                  <a:schemeClr val="bg1"/>
                </a:solidFill>
              </a:rPr>
              <a:t>§ 32-21 Use Group 12</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endParaRPr lang="en-US" dirty="0"/>
          </a:p>
        </p:txBody>
      </p:sp>
      <p:sp>
        <p:nvSpPr>
          <p:cNvPr id="5" name="Slide Number Placeholder 4">
            <a:extLst>
              <a:ext uri="{FF2B5EF4-FFF2-40B4-BE49-F238E27FC236}">
                <a16:creationId xmlns:a16="http://schemas.microsoft.com/office/drawing/2014/main" id="{3ACDEABD-1271-D84D-AAA8-1C142DCB23C6}"/>
              </a:ext>
            </a:extLst>
          </p:cNvPr>
          <p:cNvSpPr>
            <a:spLocks noGrp="1"/>
          </p:cNvSpPr>
          <p:nvPr>
            <p:ph type="sldNum" sz="quarter" idx="12"/>
          </p:nvPr>
        </p:nvSpPr>
        <p:spPr/>
        <p:txBody>
          <a:bodyPr/>
          <a:lstStyle/>
          <a:p>
            <a:fld id="{6D22F896-40B5-4ADD-8801-0D06FADFA095}" type="slidenum">
              <a:rPr lang="en-US" smtClean="0"/>
              <a:t>20</a:t>
            </a:fld>
            <a:endParaRPr lang="en-US" dirty="0"/>
          </a:p>
        </p:txBody>
      </p:sp>
      <p:sp>
        <p:nvSpPr>
          <p:cNvPr id="4" name="TextBox 3">
            <a:extLst>
              <a:ext uri="{FF2B5EF4-FFF2-40B4-BE49-F238E27FC236}">
                <a16:creationId xmlns:a16="http://schemas.microsoft.com/office/drawing/2014/main" id="{60D833D6-1D59-6144-A41A-55967B151DFC}"/>
              </a:ext>
            </a:extLst>
          </p:cNvPr>
          <p:cNvSpPr txBox="1"/>
          <p:nvPr/>
        </p:nvSpPr>
        <p:spPr>
          <a:xfrm>
            <a:off x="1141412" y="2249487"/>
            <a:ext cx="8505022" cy="4154984"/>
          </a:xfrm>
          <a:prstGeom prst="rect">
            <a:avLst/>
          </a:prstGeom>
          <a:solidFill>
            <a:schemeClr val="tx1"/>
          </a:solidFill>
        </p:spPr>
        <p:txBody>
          <a:bodyPr wrap="square" rtlCol="0">
            <a:spAutoFit/>
          </a:bodyPr>
          <a:lstStyle/>
          <a:p>
            <a:r>
              <a:rPr lang="en-US" sz="2400" dirty="0">
                <a:solidFill>
                  <a:schemeClr val="bg1"/>
                </a:solidFill>
              </a:rPr>
              <a:t>Use Group 12 applies to the following districts: C4 C6 C7 C8 -  as well as to certain “M” districts.*</a:t>
            </a:r>
          </a:p>
          <a:p>
            <a:pPr lvl="1"/>
            <a:endParaRPr lang="en-US" dirty="0">
              <a:solidFill>
                <a:schemeClr val="bg1"/>
              </a:solidFill>
            </a:endParaRPr>
          </a:p>
          <a:p>
            <a:pPr lvl="1"/>
            <a:r>
              <a:rPr lang="en-US" dirty="0">
                <a:solidFill>
                  <a:schemeClr val="bg1"/>
                </a:solidFill>
              </a:rPr>
              <a:t>“**Eating or drinking establishments with entertainment and a</a:t>
            </a:r>
          </a:p>
          <a:p>
            <a:pPr lvl="1"/>
            <a:r>
              <a:rPr lang="en-US" dirty="0">
                <a:solidFill>
                  <a:schemeClr val="bg1"/>
                </a:solidFill>
              </a:rPr>
              <a:t>capacity of more than 200 persons, or establishments of any</a:t>
            </a:r>
          </a:p>
          <a:p>
            <a:pPr lvl="1"/>
            <a:r>
              <a:rPr lang="en-US" dirty="0">
                <a:solidFill>
                  <a:schemeClr val="bg1"/>
                </a:solidFill>
              </a:rPr>
              <a:t>capacity with dancing [PRC-D]”</a:t>
            </a:r>
          </a:p>
          <a:p>
            <a:endParaRPr lang="en-US" dirty="0">
              <a:solidFill>
                <a:schemeClr val="bg1"/>
              </a:solidFill>
            </a:endParaRPr>
          </a:p>
          <a:p>
            <a:r>
              <a:rPr lang="en-US" dirty="0">
                <a:solidFill>
                  <a:schemeClr val="bg1"/>
                </a:solidFill>
              </a:rPr>
              <a:t>Additional requirements re waiting areas in many districts – 4 square feet per person. Also, limitations of 100 feet or more from residential districts.</a:t>
            </a:r>
          </a:p>
          <a:p>
            <a:r>
              <a:rPr lang="en-US" dirty="0">
                <a:solidFill>
                  <a:schemeClr val="bg1"/>
                </a:solidFill>
              </a:rPr>
              <a:t>Note:  Only C7 and C8 districts are also in Use Group 6. C4 and C6 districts seem to not be able to have ANY eating and drinking establishments unless over 200 persons. </a:t>
            </a:r>
          </a:p>
          <a:p>
            <a:r>
              <a:rPr lang="en-US" dirty="0">
                <a:solidFill>
                  <a:schemeClr val="bg1"/>
                </a:solidFill>
              </a:rPr>
              <a:t>UG 12 allows certain exemptions to be allowed by Special Permit by the Board of Standards and Appeals, but this relief valve is limited, expensive, and rarely used. See the Red Rooster Case Study Below.</a:t>
            </a:r>
            <a:endParaRPr lang="en-US" dirty="0"/>
          </a:p>
        </p:txBody>
      </p:sp>
    </p:spTree>
    <p:extLst>
      <p:ext uri="{BB962C8B-B14F-4D97-AF65-F5344CB8AC3E}">
        <p14:creationId xmlns:p14="http://schemas.microsoft.com/office/powerpoint/2010/main" val="1271991873"/>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r>
              <a:rPr lang="en-US" dirty="0">
                <a:solidFill>
                  <a:schemeClr val="bg1"/>
                </a:solidFill>
              </a:rPr>
              <a:t>other Use Dancing </a:t>
            </a:r>
            <a:r>
              <a:rPr lang="en-US" dirty="0" err="1">
                <a:solidFill>
                  <a:schemeClr val="bg1"/>
                </a:solidFill>
              </a:rPr>
              <a:t>proviSions</a:t>
            </a:r>
            <a:r>
              <a:rPr lang="en-US" dirty="0">
                <a:solidFill>
                  <a:schemeClr val="bg1"/>
                </a:solidFill>
              </a:rPr>
              <a:t> in </a:t>
            </a:r>
            <a:r>
              <a:rPr lang="en-US" dirty="0" err="1">
                <a:solidFill>
                  <a:schemeClr val="bg1"/>
                </a:solidFill>
              </a:rPr>
              <a:t>zr</a:t>
            </a:r>
            <a:endParaRPr lang="en-US" dirty="0">
              <a:solidFill>
                <a:schemeClr val="bg1"/>
              </a:solidFill>
            </a:endParaRP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a:solidFill>
            <a:schemeClr val="tx1"/>
          </a:solidFill>
        </p:spPr>
        <p:txBody>
          <a:bodyPr>
            <a:normAutofit/>
          </a:bodyPr>
          <a:lstStyle/>
          <a:p>
            <a:pPr marL="0" indent="0">
              <a:buNone/>
            </a:pPr>
            <a:r>
              <a:rPr lang="en-US" sz="1600" dirty="0">
                <a:solidFill>
                  <a:schemeClr val="bg1"/>
                </a:solidFill>
              </a:rPr>
              <a:t>Other somewhat complex provisions  in § 42-00 et seq. of the Zoning Resolution allow or restrict dancing in M1, M2,  and M3 districts, some with special permits. § 73-244. § 42-32.</a:t>
            </a:r>
          </a:p>
          <a:p>
            <a:pPr marL="0" indent="0">
              <a:buNone/>
            </a:pPr>
            <a:r>
              <a:rPr lang="en-US" sz="1600" dirty="0">
                <a:solidFill>
                  <a:schemeClr val="bg1"/>
                </a:solidFill>
              </a:rPr>
              <a:t>Hotels may allow dancing  in Use Group 12 – C4, C5, C6 and C8. § 32-19. Use Group 10.</a:t>
            </a:r>
          </a:p>
          <a:p>
            <a:pPr marL="0" indent="0">
              <a:buNone/>
            </a:pPr>
            <a:r>
              <a:rPr lang="en-US" sz="1600" dirty="0">
                <a:solidFill>
                  <a:schemeClr val="bg1"/>
                </a:solidFill>
              </a:rPr>
              <a:t>Banquet Hall are allowed in certain districts, but there is nothing stated allowing dancing in Banquet Halls. Use Group 9. §32-18.</a:t>
            </a:r>
          </a:p>
          <a:p>
            <a:pPr marL="0" indent="0">
              <a:buNone/>
            </a:pPr>
            <a:r>
              <a:rPr lang="en-US" sz="1600" dirty="0">
                <a:solidFill>
                  <a:schemeClr val="bg1"/>
                </a:solidFill>
              </a:rPr>
              <a:t>Many Special Districts have provisions allowing or restricting dancing, some allowing waivers by the City Planning Commission. § 27-212. Harlem Riverfront District. See § 91-112 for Special Provisions for C5 Districts in the Special Lower Manhattan District, limiting dance floors sizes to 400 square feet.</a:t>
            </a:r>
          </a:p>
          <a:p>
            <a:pPr marL="0" indent="0">
              <a:buNone/>
            </a:pPr>
            <a:r>
              <a:rPr lang="en-US" sz="1600" dirty="0">
                <a:solidFill>
                  <a:schemeClr val="bg1"/>
                </a:solidFill>
              </a:rPr>
              <a:t>In sum, it is a over-simplifications to state that Use Group 6 and 12 fully describe restrictions against dancing and music in the Zoning Resolution.</a:t>
            </a:r>
          </a:p>
          <a:p>
            <a:pPr marL="0" indent="0">
              <a:buNone/>
            </a:pPr>
            <a:r>
              <a:rPr lang="en-US" dirty="0">
                <a:solidFill>
                  <a:schemeClr val="bg1"/>
                </a:solidFill>
              </a:rPr>
              <a:t> </a:t>
            </a:r>
          </a:p>
        </p:txBody>
      </p:sp>
      <p:sp>
        <p:nvSpPr>
          <p:cNvPr id="5" name="Slide Number Placeholder 4">
            <a:extLst>
              <a:ext uri="{FF2B5EF4-FFF2-40B4-BE49-F238E27FC236}">
                <a16:creationId xmlns:a16="http://schemas.microsoft.com/office/drawing/2014/main" id="{3ACDEABD-1271-D84D-AAA8-1C142DCB23C6}"/>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2206380027"/>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r>
              <a:rPr lang="en-US" dirty="0">
                <a:solidFill>
                  <a:schemeClr val="bg1"/>
                </a:solidFill>
              </a:rPr>
              <a:t>Where Dancing IS Not Allowed</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solidFill>
                  <a:schemeClr val="bg1"/>
                </a:solidFill>
              </a:rPr>
              <a:t>The inverse to this question is where is dancing not allowed – and basically that would mean residential districts and Use Group 6 Districts.  Dancing may or not be allowed in the other districts. We asked the Department of City Planning if it would prepare a map showing where dancing is not allowed, but they would not do so. We used ZoLa to attempt to show areas where dancing is Not allowed – essentially UG 6 Districts and Residential Districts. See: </a:t>
            </a:r>
            <a:r>
              <a:rPr lang="en-US" dirty="0">
                <a:hlinkClick r:id="rId3"/>
              </a:rPr>
              <a:t>https://tinyurl.com/NoDancing-NYC</a:t>
            </a:r>
            <a:r>
              <a:rPr lang="en-US" dirty="0"/>
              <a:t>.</a:t>
            </a:r>
          </a:p>
          <a:p>
            <a:pPr marL="0" indent="0">
              <a:buNone/>
            </a:pPr>
            <a:endParaRPr lang="en-US" dirty="0"/>
          </a:p>
        </p:txBody>
      </p:sp>
      <p:sp>
        <p:nvSpPr>
          <p:cNvPr id="5" name="Slide Number Placeholder 4">
            <a:extLst>
              <a:ext uri="{FF2B5EF4-FFF2-40B4-BE49-F238E27FC236}">
                <a16:creationId xmlns:a16="http://schemas.microsoft.com/office/drawing/2014/main" id="{3ACDEABD-1271-D84D-AAA8-1C142DCB23C6}"/>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2018793207"/>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r>
              <a:rPr lang="en-US" dirty="0">
                <a:solidFill>
                  <a:schemeClr val="bg1"/>
                </a:solidFill>
              </a:rPr>
              <a:t>Where is Dancing Not Allowed – </a:t>
            </a:r>
            <a:r>
              <a:rPr lang="en-US" dirty="0">
                <a:solidFill>
                  <a:srgbClr val="FFFF00"/>
                </a:solidFill>
                <a:highlight>
                  <a:srgbClr val="000000"/>
                </a:highlight>
              </a:rPr>
              <a:t>In Yellow</a:t>
            </a:r>
            <a:br>
              <a:rPr lang="en-US" dirty="0"/>
            </a:br>
            <a:endParaRPr lang="en-US" dirty="0"/>
          </a:p>
        </p:txBody>
      </p:sp>
      <p:pic>
        <p:nvPicPr>
          <p:cNvPr id="4" name="Content Placeholder 3">
            <a:extLst>
              <a:ext uri="{FF2B5EF4-FFF2-40B4-BE49-F238E27FC236}">
                <a16:creationId xmlns:a16="http://schemas.microsoft.com/office/drawing/2014/main" id="{ABCFAC5F-0599-C04A-9A34-068552C7C317}"/>
              </a:ext>
            </a:extLst>
          </p:cNvPr>
          <p:cNvPicPr>
            <a:picLocks noGrp="1" noChangeAspect="1"/>
          </p:cNvPicPr>
          <p:nvPr>
            <p:ph idx="1"/>
          </p:nvPr>
        </p:nvPicPr>
        <p:blipFill>
          <a:blip r:embed="rId3"/>
          <a:stretch>
            <a:fillRect/>
          </a:stretch>
        </p:blipFill>
        <p:spPr>
          <a:xfrm>
            <a:off x="4025717" y="2249488"/>
            <a:ext cx="4137392" cy="3541712"/>
          </a:xfrm>
          <a:prstGeom prst="rect">
            <a:avLst/>
          </a:prstGeom>
        </p:spPr>
      </p:pic>
      <p:sp>
        <p:nvSpPr>
          <p:cNvPr id="5" name="Slide Number Placeholder 4">
            <a:extLst>
              <a:ext uri="{FF2B5EF4-FFF2-40B4-BE49-F238E27FC236}">
                <a16:creationId xmlns:a16="http://schemas.microsoft.com/office/drawing/2014/main" id="{3ACDEABD-1271-D84D-AAA8-1C142DCB23C6}"/>
              </a:ext>
            </a:extLst>
          </p:cNvPr>
          <p:cNvSpPr>
            <a:spLocks noGrp="1"/>
          </p:cNvSpPr>
          <p:nvPr>
            <p:ph type="sldNum" sz="quarter" idx="12"/>
          </p:nvPr>
        </p:nvSpPr>
        <p:spPr/>
        <p:txBody>
          <a:bodyPr/>
          <a:lstStyle/>
          <a:p>
            <a:fld id="{6D22F896-40B5-4ADD-8801-0D06FADFA095}" type="slidenum">
              <a:rPr lang="en-US" smtClean="0"/>
              <a:t>23</a:t>
            </a:fld>
            <a:endParaRPr lang="en-US" dirty="0"/>
          </a:p>
        </p:txBody>
      </p:sp>
      <p:sp>
        <p:nvSpPr>
          <p:cNvPr id="6" name="TextBox 5">
            <a:extLst>
              <a:ext uri="{FF2B5EF4-FFF2-40B4-BE49-F238E27FC236}">
                <a16:creationId xmlns:a16="http://schemas.microsoft.com/office/drawing/2014/main" id="{D46A3247-D253-A24B-858A-ABFBFA3F076A}"/>
              </a:ext>
            </a:extLst>
          </p:cNvPr>
          <p:cNvSpPr txBox="1"/>
          <p:nvPr/>
        </p:nvSpPr>
        <p:spPr>
          <a:xfrm>
            <a:off x="1805722" y="5916316"/>
            <a:ext cx="4439990" cy="369332"/>
          </a:xfrm>
          <a:prstGeom prst="rect">
            <a:avLst/>
          </a:prstGeom>
          <a:noFill/>
        </p:spPr>
        <p:txBody>
          <a:bodyPr wrap="square" rtlCol="0">
            <a:spAutoFit/>
          </a:bodyPr>
          <a:lstStyle/>
          <a:p>
            <a:r>
              <a:rPr lang="en-US" u="sng" dirty="0">
                <a:hlinkClick r:id="rId4"/>
              </a:rPr>
              <a:t>https://tinyurl.com/DancingMapNYC</a:t>
            </a:r>
            <a:r>
              <a:rPr lang="en-US" dirty="0"/>
              <a:t>.) </a:t>
            </a:r>
          </a:p>
        </p:txBody>
      </p:sp>
    </p:spTree>
    <p:extLst>
      <p:ext uri="{BB962C8B-B14F-4D97-AF65-F5344CB8AC3E}">
        <p14:creationId xmlns:p14="http://schemas.microsoft.com/office/powerpoint/2010/main" val="573511307"/>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B2BAFE-2FB6-2547-B00B-DED17F52071B}"/>
              </a:ext>
            </a:extLst>
          </p:cNvPr>
          <p:cNvPicPr>
            <a:picLocks noChangeAspect="1"/>
          </p:cNvPicPr>
          <p:nvPr/>
        </p:nvPicPr>
        <p:blipFill>
          <a:blip r:embed="rId3"/>
          <a:stretch>
            <a:fillRect/>
          </a:stretch>
        </p:blipFill>
        <p:spPr>
          <a:xfrm>
            <a:off x="1001170" y="609601"/>
            <a:ext cx="9490422" cy="6171440"/>
          </a:xfrm>
          <a:prstGeom prst="rect">
            <a:avLst/>
          </a:prstGeom>
        </p:spPr>
      </p:pic>
      <p:sp>
        <p:nvSpPr>
          <p:cNvPr id="2" name="Title 1">
            <a:extLst>
              <a:ext uri="{FF2B5EF4-FFF2-40B4-BE49-F238E27FC236}">
                <a16:creationId xmlns:a16="http://schemas.microsoft.com/office/drawing/2014/main" id="{648A8542-C2BB-F245-B31E-A3E0062E2AA8}"/>
              </a:ext>
            </a:extLst>
          </p:cNvPr>
          <p:cNvSpPr>
            <a:spLocks noGrp="1"/>
          </p:cNvSpPr>
          <p:nvPr>
            <p:ph type="title"/>
          </p:nvPr>
        </p:nvSpPr>
        <p:spPr>
          <a:xfrm>
            <a:off x="1001170" y="152869"/>
            <a:ext cx="10046240" cy="365125"/>
          </a:xfrm>
        </p:spPr>
        <p:txBody>
          <a:bodyPr>
            <a:normAutofit fontScale="90000"/>
          </a:bodyPr>
          <a:lstStyle/>
          <a:p>
            <a:pPr algn="ctr"/>
            <a:r>
              <a:rPr lang="en-US" sz="2800" dirty="0">
                <a:solidFill>
                  <a:srgbClr val="FF0000"/>
                </a:solidFill>
              </a:rPr>
              <a:t>Harlem 1932 – No dancing 2019</a:t>
            </a:r>
          </a:p>
        </p:txBody>
      </p:sp>
      <p:sp>
        <p:nvSpPr>
          <p:cNvPr id="6" name="Slide Number Placeholder 5">
            <a:extLst>
              <a:ext uri="{FF2B5EF4-FFF2-40B4-BE49-F238E27FC236}">
                <a16:creationId xmlns:a16="http://schemas.microsoft.com/office/drawing/2014/main" id="{1437EC19-E40F-CB4F-B7B0-37C668716E70}"/>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3845379014"/>
      </p:ext>
    </p:extLst>
  </p:cSld>
  <p:clrMapOvr>
    <a:masterClrMapping/>
  </p:clrMapOvr>
  <mc:AlternateContent xmlns:mc="http://schemas.openxmlformats.org/markup-compatibility/2006" xmlns:p14="http://schemas.microsoft.com/office/powerpoint/2010/main">
    <mc:Choice Requires="p14">
      <p:transition spd="med" p14:dur="700" advClick="0" advTm="240000">
        <p:fade/>
      </p:transition>
    </mc:Choice>
    <mc:Fallback xmlns="">
      <p:transition spd="med" advClick="0" advTm="24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r>
              <a:rPr lang="en-US" dirty="0">
                <a:solidFill>
                  <a:schemeClr val="bg1"/>
                </a:solidFill>
              </a:rPr>
              <a:t>city planning Commission Should Conduct a New Comprehensive review </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solidFill>
                  <a:schemeClr val="bg1"/>
                </a:solidFill>
              </a:rPr>
              <a:t>Respectfully, the Advisory Board and Nightlife Office should request, and the Mayor should require, the DCP to undertake another comprehensive review, as performed in 1989, providing a zero-based justification of every single restriction and condition as related to musical entertainment, entertainment and dancing. As part of the analysis, proper accurate mapping should be provided.</a:t>
            </a:r>
          </a:p>
          <a:p>
            <a:pPr marL="0" indent="0">
              <a:buNone/>
            </a:pPr>
            <a:endParaRPr lang="en-US" dirty="0"/>
          </a:p>
        </p:txBody>
      </p:sp>
      <p:sp>
        <p:nvSpPr>
          <p:cNvPr id="5" name="Slide Number Placeholder 4">
            <a:extLst>
              <a:ext uri="{FF2B5EF4-FFF2-40B4-BE49-F238E27FC236}">
                <a16:creationId xmlns:a16="http://schemas.microsoft.com/office/drawing/2014/main" id="{3ACDEABD-1271-D84D-AAA8-1C142DCB23C6}"/>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897907888"/>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r>
              <a:rPr lang="en-US" dirty="0">
                <a:solidFill>
                  <a:schemeClr val="bg1"/>
                </a:solidFill>
              </a:rPr>
              <a:t>Regulations of other agencies will be discussed later</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solidFill>
                  <a:schemeClr val="bg1"/>
                </a:solidFill>
              </a:rPr>
              <a:t>To provide context, specific proposal will be made.</a:t>
            </a:r>
          </a:p>
        </p:txBody>
      </p:sp>
      <p:sp>
        <p:nvSpPr>
          <p:cNvPr id="5" name="Slide Number Placeholder 4">
            <a:extLst>
              <a:ext uri="{FF2B5EF4-FFF2-40B4-BE49-F238E27FC236}">
                <a16:creationId xmlns:a16="http://schemas.microsoft.com/office/drawing/2014/main" id="{3ACDEABD-1271-D84D-AAA8-1C142DCB23C6}"/>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2504700133"/>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AEAC-5E3D-D14F-8366-F4121596C6CD}"/>
              </a:ext>
            </a:extLst>
          </p:cNvPr>
          <p:cNvSpPr>
            <a:spLocks noGrp="1"/>
          </p:cNvSpPr>
          <p:nvPr>
            <p:ph type="title"/>
          </p:nvPr>
        </p:nvSpPr>
        <p:spPr>
          <a:xfrm>
            <a:off x="1141413" y="480646"/>
            <a:ext cx="3650333" cy="890954"/>
          </a:xfrm>
        </p:spPr>
        <p:txBody>
          <a:bodyPr>
            <a:normAutofit fontScale="90000"/>
          </a:bodyPr>
          <a:lstStyle/>
          <a:p>
            <a:pPr algn="ctr"/>
            <a:r>
              <a:rPr lang="en-US" dirty="0"/>
              <a:t>Introduction</a:t>
            </a:r>
            <a:br>
              <a:rPr lang="en-US" dirty="0"/>
            </a:br>
            <a:endParaRPr lang="en-US" dirty="0"/>
          </a:p>
        </p:txBody>
      </p:sp>
      <p:sp>
        <p:nvSpPr>
          <p:cNvPr id="4" name="Slide Number Placeholder 3">
            <a:extLst>
              <a:ext uri="{FF2B5EF4-FFF2-40B4-BE49-F238E27FC236}">
                <a16:creationId xmlns:a16="http://schemas.microsoft.com/office/drawing/2014/main" id="{F8569C44-9F2D-574A-B99E-83FF77BC1D0A}"/>
              </a:ext>
            </a:extLst>
          </p:cNvPr>
          <p:cNvSpPr>
            <a:spLocks noGrp="1"/>
          </p:cNvSpPr>
          <p:nvPr>
            <p:ph type="sldNum" sz="quarter" idx="12"/>
          </p:nvPr>
        </p:nvSpPr>
        <p:spPr/>
        <p:txBody>
          <a:bodyPr/>
          <a:lstStyle/>
          <a:p>
            <a:fld id="{6D22F896-40B5-4ADD-8801-0D06FADFA095}" type="slidenum">
              <a:rPr lang="en-US" smtClean="0"/>
              <a:t>27</a:t>
            </a:fld>
            <a:endParaRPr lang="en-US" dirty="0"/>
          </a:p>
        </p:txBody>
      </p:sp>
      <p:pic>
        <p:nvPicPr>
          <p:cNvPr id="5" name="Picture 4">
            <a:extLst>
              <a:ext uri="{FF2B5EF4-FFF2-40B4-BE49-F238E27FC236}">
                <a16:creationId xmlns:a16="http://schemas.microsoft.com/office/drawing/2014/main" id="{F0E9FF39-EC8C-5845-98C0-86A949C7B5F8}"/>
              </a:ext>
            </a:extLst>
          </p:cNvPr>
          <p:cNvPicPr>
            <a:picLocks noChangeAspect="1"/>
          </p:cNvPicPr>
          <p:nvPr/>
        </p:nvPicPr>
        <p:blipFill>
          <a:blip r:embed="rId3"/>
          <a:stretch>
            <a:fillRect/>
          </a:stretch>
        </p:blipFill>
        <p:spPr>
          <a:xfrm>
            <a:off x="1077260" y="1195754"/>
            <a:ext cx="3878700" cy="4927953"/>
          </a:xfrm>
          <a:prstGeom prst="rect">
            <a:avLst/>
          </a:prstGeom>
        </p:spPr>
      </p:pic>
      <p:sp>
        <p:nvSpPr>
          <p:cNvPr id="3" name="Rectangle 2">
            <a:extLst>
              <a:ext uri="{FF2B5EF4-FFF2-40B4-BE49-F238E27FC236}">
                <a16:creationId xmlns:a16="http://schemas.microsoft.com/office/drawing/2014/main" id="{1C7446AA-6C63-994D-A927-4321852F4957}"/>
              </a:ext>
            </a:extLst>
          </p:cNvPr>
          <p:cNvSpPr/>
          <p:nvPr/>
        </p:nvSpPr>
        <p:spPr>
          <a:xfrm>
            <a:off x="5349994" y="658908"/>
            <a:ext cx="5122429" cy="6001643"/>
          </a:xfrm>
          <a:prstGeom prst="rect">
            <a:avLst/>
          </a:prstGeom>
        </p:spPr>
        <p:txBody>
          <a:bodyPr wrap="square">
            <a:spAutoFit/>
          </a:bodyPr>
          <a:lstStyle/>
          <a:p>
            <a:pPr marL="342900" indent="-342900">
              <a:buFont typeface="Arial" panose="020B0604020202020204" pitchFamily="34" charset="0"/>
              <a:buChar char="•"/>
            </a:pPr>
            <a:r>
              <a:rPr lang="en-US" sz="2400" dirty="0"/>
              <a:t>I will suggest a few proposals to amend the 8683 page Zoning Resolution, although reluctant to do so for the suggestions are not all inclusive due to time constraints and there are rules of other agencies.</a:t>
            </a:r>
          </a:p>
          <a:p>
            <a:pPr marL="342900" indent="-342900">
              <a:buFont typeface="Arial" panose="020B0604020202020204" pitchFamily="34" charset="0"/>
              <a:buChar char="•"/>
            </a:pPr>
            <a:r>
              <a:rPr lang="en-US" sz="2400" dirty="0"/>
              <a:t>I will provide some context and a little history. </a:t>
            </a:r>
          </a:p>
          <a:p>
            <a:pPr marL="342900" indent="-342900">
              <a:buFont typeface="Arial" panose="020B0604020202020204" pitchFamily="34" charset="0"/>
              <a:buChar char="•"/>
            </a:pPr>
            <a:r>
              <a:rPr lang="en-US" sz="2400" dirty="0"/>
              <a:t>An underlying problem: absence of  definition such as “dancing,” ”cover charge,” “musical entertainment.” </a:t>
            </a:r>
          </a:p>
          <a:p>
            <a:pPr marL="342900" indent="-342900">
              <a:buFont typeface="Arial" panose="020B0604020202020204" pitchFamily="34" charset="0"/>
              <a:buChar char="•"/>
            </a:pPr>
            <a:r>
              <a:rPr lang="en-US" sz="2400" dirty="0"/>
              <a:t>I will not cover significance of other use categories such as banquet and catering halls and clubs which exist partly to allow dancing for certain classes.</a:t>
            </a:r>
          </a:p>
        </p:txBody>
      </p:sp>
    </p:spTree>
    <p:extLst>
      <p:ext uri="{BB962C8B-B14F-4D97-AF65-F5344CB8AC3E}">
        <p14:creationId xmlns:p14="http://schemas.microsoft.com/office/powerpoint/2010/main" val="646146214"/>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a:xfrm>
            <a:off x="1141412" y="308472"/>
            <a:ext cx="10007657" cy="1848942"/>
          </a:xfrm>
          <a:solidFill>
            <a:schemeClr val="tx1"/>
          </a:solidFill>
        </p:spPr>
        <p:txBody>
          <a:bodyPr>
            <a:normAutofit/>
          </a:bodyPr>
          <a:lstStyle/>
          <a:p>
            <a:pPr algn="ctr"/>
            <a:r>
              <a:rPr lang="en-US" dirty="0">
                <a:solidFill>
                  <a:schemeClr val="bg1"/>
                </a:solidFill>
              </a:rPr>
              <a:t>Proposal 1 UG 6</a:t>
            </a:r>
            <a:br>
              <a:rPr lang="en-US" dirty="0">
                <a:solidFill>
                  <a:schemeClr val="bg1"/>
                </a:solidFill>
              </a:rPr>
            </a:br>
            <a:r>
              <a:rPr lang="en-US" dirty="0">
                <a:solidFill>
                  <a:schemeClr val="bg1"/>
                </a:solidFill>
              </a:rPr>
              <a:t>Allow Dancing - under 100 Dancers</a:t>
            </a:r>
            <a:br>
              <a:rPr lang="en-US" dirty="0"/>
            </a:br>
            <a:endParaRPr lang="en-US" dirty="0"/>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a:solidFill>
            <a:schemeClr val="tx1"/>
          </a:solidFill>
        </p:spPr>
        <p:txBody>
          <a:bodyPr>
            <a:normAutofit/>
          </a:bodyPr>
          <a:lstStyle/>
          <a:p>
            <a:pPr marL="0" indent="0">
              <a:buNone/>
            </a:pPr>
            <a:r>
              <a:rPr lang="en-US" dirty="0">
                <a:solidFill>
                  <a:schemeClr val="bg1"/>
                </a:solidFill>
              </a:rPr>
              <a:t>Use Group 6 should allow dancing up to at least 100 persons, without a venue having to be in a Use Group 12 district.</a:t>
            </a:r>
          </a:p>
          <a:p>
            <a:endParaRPr lang="en-US" dirty="0"/>
          </a:p>
        </p:txBody>
      </p:sp>
      <p:sp>
        <p:nvSpPr>
          <p:cNvPr id="5" name="Slide Number Placeholder 4">
            <a:extLst>
              <a:ext uri="{FF2B5EF4-FFF2-40B4-BE49-F238E27FC236}">
                <a16:creationId xmlns:a16="http://schemas.microsoft.com/office/drawing/2014/main" id="{26B80D06-8576-5C42-B7F1-4F41F2B36E5F}"/>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1199927594"/>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 1 UG 6</a:t>
            </a:r>
            <a:br>
              <a:rPr lang="en-US" dirty="0"/>
            </a:br>
            <a:r>
              <a:rPr lang="en-US" dirty="0"/>
              <a:t>remove “but not dancing”, “entertainment” and “musical Entertainment” In  ZR §32-15 C.</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92500" lnSpcReduction="10000"/>
          </a:bodyPr>
          <a:lstStyle/>
          <a:p>
            <a:r>
              <a:rPr lang="en-US" dirty="0"/>
              <a:t>§32-15 C Eating or drinking establishments </a:t>
            </a:r>
            <a:r>
              <a:rPr lang="en-US" strike="sngStrike" dirty="0"/>
              <a:t>with entertainment, but not dancing,</a:t>
            </a:r>
            <a:r>
              <a:rPr lang="en-US" dirty="0"/>
              <a:t> with a capacity of 200 persons or fewer. </a:t>
            </a:r>
            <a:endParaRPr lang="en-US" baseline="30000" dirty="0"/>
          </a:p>
          <a:p>
            <a:r>
              <a:rPr lang="en-US" strike="sngStrike" dirty="0"/>
              <a:t>§32-15 C Eating or drinking establishments with musical entertainment but not dancing, with a capacity of 200 persons or fewer.</a:t>
            </a:r>
          </a:p>
          <a:p>
            <a:pPr marL="0" indent="0">
              <a:buNone/>
            </a:pPr>
            <a:r>
              <a:rPr lang="en-US" dirty="0"/>
              <a:t>Note:  After removing “</a:t>
            </a:r>
            <a:r>
              <a:rPr lang="en-US" strike="sngStrike" dirty="0"/>
              <a:t>with entertainment, but not dancing</a:t>
            </a:r>
            <a:r>
              <a:rPr lang="en-US" dirty="0"/>
              <a:t>,” the second clause becomes redundant and should be deleted.</a:t>
            </a:r>
          </a:p>
          <a:p>
            <a:pPr marL="0" indent="0">
              <a:buNone/>
            </a:pPr>
            <a:r>
              <a:rPr lang="en-US" dirty="0"/>
              <a:t>Reference to “musical entertainment” is constitutionally suspect after the Chiasson decisions and ZR provides no definition for either term.</a:t>
            </a:r>
            <a:endParaRPr lang="en-US" strike="sngStrike" dirty="0"/>
          </a:p>
          <a:p>
            <a:endParaRPr lang="en-US" dirty="0"/>
          </a:p>
        </p:txBody>
      </p:sp>
      <p:sp>
        <p:nvSpPr>
          <p:cNvPr id="5" name="Slide Number Placeholder 4">
            <a:extLst>
              <a:ext uri="{FF2B5EF4-FFF2-40B4-BE49-F238E27FC236}">
                <a16:creationId xmlns:a16="http://schemas.microsoft.com/office/drawing/2014/main" id="{26B80D06-8576-5C42-B7F1-4F41F2B36E5F}"/>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1143314479"/>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C8E06F-D024-614A-A0D0-17AF1176D683}"/>
              </a:ext>
            </a:extLst>
          </p:cNvPr>
          <p:cNvPicPr>
            <a:picLocks noChangeAspect="1"/>
          </p:cNvPicPr>
          <p:nvPr/>
        </p:nvPicPr>
        <p:blipFill>
          <a:blip r:embed="rId5"/>
          <a:stretch>
            <a:fillRect/>
          </a:stretch>
        </p:blipFill>
        <p:spPr>
          <a:xfrm>
            <a:off x="3187976" y="1452915"/>
            <a:ext cx="7315901" cy="4865325"/>
          </a:xfrm>
          <a:prstGeom prst="rect">
            <a:avLst/>
          </a:prstGeom>
        </p:spPr>
      </p:pic>
      <p:sp>
        <p:nvSpPr>
          <p:cNvPr id="8" name="TextBox 7">
            <a:extLst>
              <a:ext uri="{FF2B5EF4-FFF2-40B4-BE49-F238E27FC236}">
                <a16:creationId xmlns:a16="http://schemas.microsoft.com/office/drawing/2014/main" id="{E565E92E-222B-B541-9754-175EA611A2D1}"/>
              </a:ext>
            </a:extLst>
          </p:cNvPr>
          <p:cNvSpPr txBox="1"/>
          <p:nvPr/>
        </p:nvSpPr>
        <p:spPr>
          <a:xfrm>
            <a:off x="6590873" y="252586"/>
            <a:ext cx="4226641" cy="1200329"/>
          </a:xfrm>
          <a:prstGeom prst="rect">
            <a:avLst/>
          </a:prstGeom>
          <a:noFill/>
        </p:spPr>
        <p:txBody>
          <a:bodyPr wrap="square" rtlCol="0">
            <a:spAutoFit/>
          </a:bodyPr>
          <a:lstStyle/>
          <a:p>
            <a:r>
              <a:rPr lang="en-US" dirty="0"/>
              <a:t>Edison  Ballroom 2015 With Jazz at Lincoln Center Youth Orchestra and Dancing Classrooms Lindy Hoppers – for Frankie Manning</a:t>
            </a:r>
          </a:p>
        </p:txBody>
      </p:sp>
      <p:sp>
        <p:nvSpPr>
          <p:cNvPr id="5" name="Slide Number Placeholder 4">
            <a:extLst>
              <a:ext uri="{FF2B5EF4-FFF2-40B4-BE49-F238E27FC236}">
                <a16:creationId xmlns:a16="http://schemas.microsoft.com/office/drawing/2014/main" id="{FFC02BF4-BA5E-F242-8C44-F127FF37A049}"/>
              </a:ext>
            </a:extLst>
          </p:cNvPr>
          <p:cNvSpPr>
            <a:spLocks noGrp="1"/>
          </p:cNvSpPr>
          <p:nvPr>
            <p:ph type="sldNum" sz="quarter" idx="12"/>
          </p:nvPr>
        </p:nvSpPr>
        <p:spPr/>
        <p:txBody>
          <a:bodyPr/>
          <a:lstStyle/>
          <a:p>
            <a:fld id="{6D22F896-40B5-4ADD-8801-0D06FADFA095}" type="slidenum">
              <a:rPr lang="en-US" smtClean="0"/>
              <a:t>3</a:t>
            </a:fld>
            <a:endParaRPr lang="en-US" dirty="0"/>
          </a:p>
        </p:txBody>
      </p:sp>
      <p:sp>
        <p:nvSpPr>
          <p:cNvPr id="9" name="Title 8">
            <a:extLst>
              <a:ext uri="{FF2B5EF4-FFF2-40B4-BE49-F238E27FC236}">
                <a16:creationId xmlns:a16="http://schemas.microsoft.com/office/drawing/2014/main" id="{0BD3780A-A53A-FE44-8604-FE7CC8A72F2E}"/>
              </a:ext>
            </a:extLst>
          </p:cNvPr>
          <p:cNvSpPr>
            <a:spLocks noGrp="1"/>
          </p:cNvSpPr>
          <p:nvPr>
            <p:ph type="title" idx="4294967295"/>
          </p:nvPr>
        </p:nvSpPr>
        <p:spPr>
          <a:xfrm>
            <a:off x="0" y="1103313"/>
            <a:ext cx="2527300" cy="1117600"/>
          </a:xfrm>
        </p:spPr>
        <p:txBody>
          <a:bodyPr>
            <a:normAutofit fontScale="90000"/>
          </a:bodyPr>
          <a:lstStyle/>
          <a:p>
            <a:r>
              <a:rPr lang="en-US" dirty="0"/>
              <a:t>Edison </a:t>
            </a:r>
            <a:br>
              <a:rPr lang="en-US" dirty="0"/>
            </a:br>
            <a:r>
              <a:rPr lang="en-US" dirty="0"/>
              <a:t>Ballroom</a:t>
            </a:r>
            <a:br>
              <a:rPr lang="en-US" dirty="0"/>
            </a:br>
            <a:r>
              <a:rPr lang="en-US" dirty="0"/>
              <a:t>2015</a:t>
            </a:r>
          </a:p>
        </p:txBody>
      </p:sp>
      <p:pic>
        <p:nvPicPr>
          <p:cNvPr id="2" name="Audio 1">
            <a:hlinkClick r:id="" action="ppaction://media"/>
            <a:extLst>
              <a:ext uri="{FF2B5EF4-FFF2-40B4-BE49-F238E27FC236}">
                <a16:creationId xmlns:a16="http://schemas.microsoft.com/office/drawing/2014/main" id="{4741ACBF-8E2C-6147-97C3-72A0228849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5519666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25B0B0-AFD7-E746-857B-8A2A04F080D0}"/>
              </a:ext>
            </a:extLst>
          </p:cNvPr>
          <p:cNvPicPr>
            <a:picLocks noChangeAspect="1"/>
          </p:cNvPicPr>
          <p:nvPr/>
        </p:nvPicPr>
        <p:blipFill>
          <a:blip r:embed="rId3"/>
          <a:stretch>
            <a:fillRect/>
          </a:stretch>
        </p:blipFill>
        <p:spPr>
          <a:xfrm>
            <a:off x="2106838" y="1288092"/>
            <a:ext cx="7025440" cy="5325073"/>
          </a:xfrm>
          <a:prstGeom prst="rect">
            <a:avLst/>
          </a:prstGeom>
        </p:spPr>
      </p:pic>
      <p:pic>
        <p:nvPicPr>
          <p:cNvPr id="2" name="Picture 1">
            <a:extLst>
              <a:ext uri="{FF2B5EF4-FFF2-40B4-BE49-F238E27FC236}">
                <a16:creationId xmlns:a16="http://schemas.microsoft.com/office/drawing/2014/main" id="{E9EA667E-FA2A-0E4C-B7DC-ECA8AA47BB6B}"/>
              </a:ext>
            </a:extLst>
          </p:cNvPr>
          <p:cNvPicPr>
            <a:picLocks noChangeAspect="1"/>
          </p:cNvPicPr>
          <p:nvPr/>
        </p:nvPicPr>
        <p:blipFill>
          <a:blip r:embed="rId4"/>
          <a:stretch>
            <a:fillRect/>
          </a:stretch>
        </p:blipFill>
        <p:spPr>
          <a:xfrm>
            <a:off x="9969500" y="2157454"/>
            <a:ext cx="1536700" cy="1536700"/>
          </a:xfrm>
          <a:prstGeom prst="rect">
            <a:avLst/>
          </a:prstGeom>
        </p:spPr>
      </p:pic>
      <p:sp>
        <p:nvSpPr>
          <p:cNvPr id="6" name="Slide Number Placeholder 5">
            <a:extLst>
              <a:ext uri="{FF2B5EF4-FFF2-40B4-BE49-F238E27FC236}">
                <a16:creationId xmlns:a16="http://schemas.microsoft.com/office/drawing/2014/main" id="{4F1B2B02-9C59-334C-9870-60FD31717968}"/>
              </a:ext>
            </a:extLst>
          </p:cNvPr>
          <p:cNvSpPr>
            <a:spLocks noGrp="1"/>
          </p:cNvSpPr>
          <p:nvPr>
            <p:ph type="sldNum" sz="quarter" idx="12"/>
          </p:nvPr>
        </p:nvSpPr>
        <p:spPr/>
        <p:txBody>
          <a:bodyPr/>
          <a:lstStyle/>
          <a:p>
            <a:fld id="{6D22F896-40B5-4ADD-8801-0D06FADFA095}" type="slidenum">
              <a:rPr lang="en-US" smtClean="0"/>
              <a:t>30</a:t>
            </a:fld>
            <a:endParaRPr lang="en-US" dirty="0"/>
          </a:p>
        </p:txBody>
      </p:sp>
      <p:sp>
        <p:nvSpPr>
          <p:cNvPr id="3" name="Title 2">
            <a:extLst>
              <a:ext uri="{FF2B5EF4-FFF2-40B4-BE49-F238E27FC236}">
                <a16:creationId xmlns:a16="http://schemas.microsoft.com/office/drawing/2014/main" id="{5183C218-C8D2-424F-A290-035A3B0E2B19}"/>
              </a:ext>
            </a:extLst>
          </p:cNvPr>
          <p:cNvSpPr>
            <a:spLocks noGrp="1"/>
          </p:cNvSpPr>
          <p:nvPr>
            <p:ph type="title" idx="4294967295"/>
          </p:nvPr>
        </p:nvSpPr>
        <p:spPr>
          <a:xfrm>
            <a:off x="590309" y="87942"/>
            <a:ext cx="10369550" cy="1200150"/>
          </a:xfrm>
        </p:spPr>
        <p:txBody>
          <a:bodyPr>
            <a:normAutofit fontScale="90000"/>
          </a:bodyPr>
          <a:lstStyle/>
          <a:p>
            <a:pPr algn="ctr"/>
            <a:r>
              <a:rPr lang="en-US" dirty="0"/>
              <a:t>Proposal 1 </a:t>
            </a:r>
            <a:br>
              <a:rPr lang="en-US" dirty="0"/>
            </a:br>
            <a:r>
              <a:rPr lang="en-US" dirty="0"/>
              <a:t>Example of A UG </a:t>
            </a:r>
            <a:r>
              <a:rPr lang="en-US" baseline="0" dirty="0"/>
              <a:t>6 restaurant - no dancing ever</a:t>
            </a:r>
            <a:endParaRPr lang="en-US" dirty="0"/>
          </a:p>
        </p:txBody>
      </p:sp>
    </p:spTree>
    <p:extLst>
      <p:ext uri="{BB962C8B-B14F-4D97-AF65-F5344CB8AC3E}">
        <p14:creationId xmlns:p14="http://schemas.microsoft.com/office/powerpoint/2010/main" val="220991009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1B2B02-9C59-334C-9870-60FD31717968}"/>
              </a:ext>
            </a:extLst>
          </p:cNvPr>
          <p:cNvSpPr>
            <a:spLocks noGrp="1"/>
          </p:cNvSpPr>
          <p:nvPr>
            <p:ph type="sldNum" sz="quarter" idx="12"/>
          </p:nvPr>
        </p:nvSpPr>
        <p:spPr/>
        <p:txBody>
          <a:bodyPr/>
          <a:lstStyle/>
          <a:p>
            <a:fld id="{6D22F896-40B5-4ADD-8801-0D06FADFA095}" type="slidenum">
              <a:rPr lang="en-US" smtClean="0"/>
              <a:t>31</a:t>
            </a:fld>
            <a:endParaRPr lang="en-US" dirty="0"/>
          </a:p>
        </p:txBody>
      </p:sp>
      <p:sp>
        <p:nvSpPr>
          <p:cNvPr id="3" name="Title 2">
            <a:extLst>
              <a:ext uri="{FF2B5EF4-FFF2-40B4-BE49-F238E27FC236}">
                <a16:creationId xmlns:a16="http://schemas.microsoft.com/office/drawing/2014/main" id="{5183C218-C8D2-424F-A290-035A3B0E2B19}"/>
              </a:ext>
            </a:extLst>
          </p:cNvPr>
          <p:cNvSpPr>
            <a:spLocks noGrp="1"/>
          </p:cNvSpPr>
          <p:nvPr>
            <p:ph type="title" idx="4294967295"/>
          </p:nvPr>
        </p:nvSpPr>
        <p:spPr>
          <a:xfrm>
            <a:off x="590309" y="87942"/>
            <a:ext cx="10369550" cy="1200150"/>
          </a:xfrm>
        </p:spPr>
        <p:txBody>
          <a:bodyPr>
            <a:normAutofit fontScale="90000"/>
          </a:bodyPr>
          <a:lstStyle/>
          <a:p>
            <a:pPr algn="ctr"/>
            <a:r>
              <a:rPr lang="en-US" dirty="0"/>
              <a:t>Proposal 1-A </a:t>
            </a:r>
            <a:br>
              <a:rPr lang="en-US" dirty="0"/>
            </a:br>
            <a:r>
              <a:rPr lang="en-US" dirty="0"/>
              <a:t>dob must immediately withdraw the “Cabaret” brochure</a:t>
            </a:r>
          </a:p>
        </p:txBody>
      </p:sp>
      <p:pic>
        <p:nvPicPr>
          <p:cNvPr id="7" name="Picture 6">
            <a:extLst>
              <a:ext uri="{FF2B5EF4-FFF2-40B4-BE49-F238E27FC236}">
                <a16:creationId xmlns:a16="http://schemas.microsoft.com/office/drawing/2014/main" id="{C4508079-C27E-AD4F-8ACA-0EDDE2320C95}"/>
              </a:ext>
            </a:extLst>
          </p:cNvPr>
          <p:cNvPicPr>
            <a:picLocks noChangeAspect="1"/>
          </p:cNvPicPr>
          <p:nvPr/>
        </p:nvPicPr>
        <p:blipFill>
          <a:blip r:embed="rId3"/>
          <a:stretch>
            <a:fillRect/>
          </a:stretch>
        </p:blipFill>
        <p:spPr>
          <a:xfrm>
            <a:off x="1302474" y="2067440"/>
            <a:ext cx="1812624" cy="2348835"/>
          </a:xfrm>
          <a:prstGeom prst="rect">
            <a:avLst/>
          </a:prstGeom>
        </p:spPr>
      </p:pic>
      <p:sp>
        <p:nvSpPr>
          <p:cNvPr id="4" name="TextBox 3">
            <a:extLst>
              <a:ext uri="{FF2B5EF4-FFF2-40B4-BE49-F238E27FC236}">
                <a16:creationId xmlns:a16="http://schemas.microsoft.com/office/drawing/2014/main" id="{4F9AF171-60E3-854A-A76B-13CC077EA833}"/>
              </a:ext>
            </a:extLst>
          </p:cNvPr>
          <p:cNvSpPr txBox="1"/>
          <p:nvPr/>
        </p:nvSpPr>
        <p:spPr>
          <a:xfrm>
            <a:off x="3778786" y="1927952"/>
            <a:ext cx="7359267" cy="2585323"/>
          </a:xfrm>
          <a:prstGeom prst="rect">
            <a:avLst/>
          </a:prstGeom>
          <a:noFill/>
        </p:spPr>
        <p:txBody>
          <a:bodyPr wrap="square" rtlCol="0">
            <a:spAutoFit/>
          </a:bodyPr>
          <a:lstStyle/>
          <a:p>
            <a:r>
              <a:rPr lang="en-US" sz="2400" dirty="0"/>
              <a:t>This Pamphlet should have been withdrawn in December, 2017. It is discussed later in detail. It is embarrassing that the document is still featured on the DOB Web Site. Similarly, underlying DOB definitions of dancing and cabaret, which merely channeled the Cabaret Law, should be immediately withdrawn.</a:t>
            </a:r>
          </a:p>
          <a:p>
            <a:endParaRPr lang="en-US" dirty="0"/>
          </a:p>
        </p:txBody>
      </p:sp>
    </p:spTree>
    <p:extLst>
      <p:ext uri="{BB962C8B-B14F-4D97-AF65-F5344CB8AC3E}">
        <p14:creationId xmlns:p14="http://schemas.microsoft.com/office/powerpoint/2010/main" val="2446067045"/>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Proposal 2 </a:t>
            </a:r>
            <a:br>
              <a:rPr lang="en-US" dirty="0"/>
            </a:br>
            <a:r>
              <a:rPr lang="en-US" dirty="0"/>
              <a:t>UG 6 - remove ZR §32-15 A as redundant</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92500" lnSpcReduction="20000"/>
          </a:bodyPr>
          <a:lstStyle/>
          <a:p>
            <a:pPr marL="0" indent="0">
              <a:buNone/>
            </a:pPr>
            <a:r>
              <a:rPr lang="en-US" dirty="0"/>
              <a:t>§32-15 A </a:t>
            </a:r>
          </a:p>
          <a:p>
            <a:pPr marL="457200" lvl="1" indent="0">
              <a:buNone/>
            </a:pPr>
            <a:r>
              <a:rPr lang="en-US" dirty="0"/>
              <a:t>“Eating or drinking establishments, including those which provide outdoor table service </a:t>
            </a:r>
            <a:r>
              <a:rPr lang="en-US" b="1" u="sng" dirty="0"/>
              <a:t>or have music</a:t>
            </a:r>
            <a:r>
              <a:rPr lang="en-US" dirty="0"/>
              <a:t> for which there is no cover charge and no specified showtime, and those which have accessory drive-through facilities</a:t>
            </a:r>
            <a:r>
              <a:rPr lang="en-US" baseline="30000" dirty="0"/>
              <a:t>.</a:t>
            </a:r>
            <a:r>
              <a:rPr lang="en-US" dirty="0"/>
              <a:t>”</a:t>
            </a:r>
          </a:p>
          <a:p>
            <a:pPr marL="0" indent="0">
              <a:buNone/>
            </a:pPr>
            <a:r>
              <a:rPr lang="en-US" dirty="0"/>
              <a:t>§32-15 A has no meaning if §32-15 C is amended by deleting “</a:t>
            </a:r>
            <a:r>
              <a:rPr lang="en-US" strike="sngStrike" dirty="0"/>
              <a:t>with entertainment, but not dancing</a:t>
            </a:r>
            <a:r>
              <a:rPr lang="en-US" dirty="0"/>
              <a:t>.” The cover charge and show time restriction is confusing and is discussed later</a:t>
            </a:r>
          </a:p>
          <a:p>
            <a:pPr marL="0" indent="0">
              <a:buNone/>
            </a:pPr>
            <a:r>
              <a:rPr lang="en-US" dirty="0"/>
              <a:t>Note: Current §32-15 A does not prohibit dancing as written!!!</a:t>
            </a:r>
          </a:p>
          <a:p>
            <a:pPr marL="0" indent="0">
              <a:buNone/>
            </a:pPr>
            <a:r>
              <a:rPr lang="en-US" dirty="0"/>
              <a:t>Note: Current §32-15 A language re drive-through conflicts with §32-31.</a:t>
            </a:r>
          </a:p>
        </p:txBody>
      </p:sp>
      <p:sp>
        <p:nvSpPr>
          <p:cNvPr id="5" name="Slide Number Placeholder 4">
            <a:extLst>
              <a:ext uri="{FF2B5EF4-FFF2-40B4-BE49-F238E27FC236}">
                <a16:creationId xmlns:a16="http://schemas.microsoft.com/office/drawing/2014/main" id="{26B80D06-8576-5C42-B7F1-4F41F2B36E5F}"/>
              </a:ext>
            </a:extLst>
          </p:cNvPr>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4064937897"/>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 Proposal 2 - §32-15 C </a:t>
            </a:r>
            <a:br>
              <a:rPr lang="en-US" dirty="0"/>
            </a:br>
            <a:endParaRPr lang="en-US" dirty="0"/>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85000" lnSpcReduction="20000"/>
          </a:bodyPr>
          <a:lstStyle/>
          <a:p>
            <a:pPr marL="0" indent="0">
              <a:buNone/>
            </a:pPr>
            <a:r>
              <a:rPr lang="en-US" dirty="0"/>
              <a:t>§32-15 A </a:t>
            </a:r>
          </a:p>
          <a:p>
            <a:pPr marL="457200" lvl="1" indent="0">
              <a:buNone/>
            </a:pPr>
            <a:r>
              <a:rPr lang="en-US" dirty="0"/>
              <a:t>“Eating or drinking establishments, including those which provide outdoor table service </a:t>
            </a:r>
            <a:r>
              <a:rPr lang="en-US" b="1" u="sng" dirty="0"/>
              <a:t>or have music</a:t>
            </a:r>
            <a:r>
              <a:rPr lang="en-US" dirty="0"/>
              <a:t> for which there is no cover charge and no specified showtime, and those which have accessory drive-through facilities</a:t>
            </a:r>
            <a:r>
              <a:rPr lang="en-US" baseline="30000" dirty="0"/>
              <a:t>.</a:t>
            </a:r>
            <a:r>
              <a:rPr lang="en-US" dirty="0"/>
              <a:t>”</a:t>
            </a:r>
          </a:p>
          <a:p>
            <a:pPr marL="0" indent="0">
              <a:buNone/>
            </a:pPr>
            <a:r>
              <a:rPr lang="en-US" dirty="0"/>
              <a:t>§32-15 A has no meaning if §32-15 C is amended by deleting “</a:t>
            </a:r>
            <a:r>
              <a:rPr lang="en-US" strike="sngStrike" dirty="0"/>
              <a:t>with entertainment, but not dancing</a:t>
            </a:r>
            <a:r>
              <a:rPr lang="en-US" dirty="0"/>
              <a:t>.” The cover charge and show time restriction is confusing and is discussed later.</a:t>
            </a:r>
          </a:p>
          <a:p>
            <a:pPr marL="0" indent="0">
              <a:buNone/>
            </a:pPr>
            <a:r>
              <a:rPr lang="en-US" dirty="0"/>
              <a:t>§32-15 C provides:</a:t>
            </a:r>
          </a:p>
          <a:p>
            <a:pPr marL="457200" lvl="1" indent="0">
              <a:buNone/>
            </a:pPr>
            <a:r>
              <a:rPr lang="en-US" sz="1700" dirty="0"/>
              <a:t>Eating or drinking establishments with entertainment, but</a:t>
            </a:r>
          </a:p>
          <a:p>
            <a:pPr marL="457200" lvl="1" indent="0">
              <a:buNone/>
            </a:pPr>
            <a:r>
              <a:rPr lang="en-US" sz="1700" dirty="0"/>
              <a:t>not dancing, with a capacity of 200 persons or fewer4 [PRCB]</a:t>
            </a:r>
          </a:p>
          <a:p>
            <a:pPr marL="457200" lvl="1" indent="0">
              <a:buNone/>
            </a:pPr>
            <a:r>
              <a:rPr lang="en-US" sz="1700" dirty="0"/>
              <a:t>Eating or drinking establishments with musical entertainment</a:t>
            </a:r>
          </a:p>
          <a:p>
            <a:pPr marL="457200" lvl="1" indent="0">
              <a:buNone/>
            </a:pPr>
            <a:r>
              <a:rPr lang="en-US" sz="1700" dirty="0"/>
              <a:t>but not dancing, with a capacity of 200 persons or fewer. [PRC-B]</a:t>
            </a:r>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26B80D06-8576-5C42-B7F1-4F41F2B36E5F}"/>
              </a:ext>
            </a:extLst>
          </p:cNvPr>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1307005001"/>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 Proposal 2</a:t>
            </a:r>
            <a:br>
              <a:rPr lang="en-US" dirty="0"/>
            </a:br>
            <a:r>
              <a:rPr lang="en-US" dirty="0"/>
              <a:t>Use Group 6 Under 200 Persons – dancing to be allowed</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r>
              <a:rPr lang="en-US" dirty="0"/>
              <a:t>The ZR should be amended so that a restaurant qualifying under §32-15 A should be allowed to permit dancing, if occupancy is under 200 persons.</a:t>
            </a:r>
          </a:p>
          <a:p>
            <a:r>
              <a:rPr lang="en-US" dirty="0"/>
              <a:t>Amend relevant sections in both UG 6 and UG 12.</a:t>
            </a:r>
          </a:p>
        </p:txBody>
      </p:sp>
      <p:sp>
        <p:nvSpPr>
          <p:cNvPr id="5" name="Slide Number Placeholder 4">
            <a:extLst>
              <a:ext uri="{FF2B5EF4-FFF2-40B4-BE49-F238E27FC236}">
                <a16:creationId xmlns:a16="http://schemas.microsoft.com/office/drawing/2014/main" id="{EEC293CD-5B47-2145-A0DC-9918454B00F0}"/>
              </a:ext>
            </a:extLst>
          </p:cNvPr>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63053047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a:xfrm>
            <a:off x="1199683" y="2280864"/>
            <a:ext cx="9905998" cy="1478570"/>
          </a:xfrm>
        </p:spPr>
        <p:txBody>
          <a:bodyPr>
            <a:normAutofit/>
          </a:bodyPr>
          <a:lstStyle/>
          <a:p>
            <a:pPr algn="ctr"/>
            <a:r>
              <a:rPr lang="en-US" sz="4800" dirty="0"/>
              <a:t>Regulatory review and auDIT</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t>.</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91427513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Regulatory review and auDIT</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92500" lnSpcReduction="10000"/>
          </a:bodyPr>
          <a:lstStyle/>
          <a:p>
            <a:r>
              <a:rPr lang="en-US" dirty="0"/>
              <a:t>Review and Audit of Statutes, Code, Rules, Regulations, Advisories, Policy Memoranda, Rule Interpretations beyond the Zoning Resolution.</a:t>
            </a:r>
          </a:p>
          <a:p>
            <a:r>
              <a:rPr lang="en-US" dirty="0"/>
              <a:t>Evaluate existing regulations and “make recommendations to the agency head regarding their repeal, replacement, or modification”</a:t>
            </a:r>
          </a:p>
          <a:p>
            <a:r>
              <a:rPr lang="en-US" dirty="0"/>
              <a:t>Identify outdated and inconsistent Regulatory Documents</a:t>
            </a:r>
          </a:p>
          <a:p>
            <a:r>
              <a:rPr lang="en-US" dirty="0"/>
              <a:t> Identify outmoded, ineffective, insufficient, or excessively burdensome, regulations and modify, streamline, expand, or repeal them in accordance with what has been learned.</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229976805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Regulatory review and auDIT</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t>A  part of a regulatory review is to review on-line information systems providing information to the public.</a:t>
            </a:r>
          </a:p>
          <a:p>
            <a:pPr marL="0" indent="0">
              <a:buNone/>
            </a:pPr>
            <a:r>
              <a:rPr lang="en-US" dirty="0"/>
              <a:t>In some instances, on-line information is out of date, not well identified, or incomplete.</a:t>
            </a:r>
          </a:p>
          <a:p>
            <a:pPr marL="0" indent="0">
              <a:buNone/>
            </a:pPr>
            <a:r>
              <a:rPr lang="en-US" dirty="0"/>
              <a:t>Example: locating Public Assembly Permits on-line on the DOB site.</a:t>
            </a:r>
          </a:p>
          <a:p>
            <a:pPr marL="0" indent="0">
              <a:buNone/>
            </a:pPr>
            <a:r>
              <a:rPr lang="en-US" dirty="0"/>
              <a:t>Reviewers should access the sites and attempt to find information for property and venues known to the reviewer  - a true random audit test.</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425446834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Regulatory review and auDIT</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t>. ..  integrated cost-benefit analysis into DEEP by doing an across-the-board review of the agency’s regulations, which led the department to lower regulatory compliance costs. Moreover, he worked with his agency management team to identify and repeal outdated, duplicative, and other unneeded regulations, which further streamlined the process for private actors</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384489203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a:t>
            </a:r>
            <a:r>
              <a:rPr lang="en-US" baseline="0" dirty="0"/>
              <a:t> </a:t>
            </a:r>
            <a:r>
              <a:rPr lang="en-US" dirty="0"/>
              <a:t>3</a:t>
            </a:r>
            <a:br>
              <a:rPr lang="en-US" dirty="0"/>
            </a:br>
            <a:r>
              <a:rPr lang="en-US" dirty="0"/>
              <a:t>UG-6 eliminate requirements based upon “cover charge” and  “showtimes” - hurts musicians</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70000" lnSpcReduction="20000"/>
          </a:bodyPr>
          <a:lstStyle/>
          <a:p>
            <a:pPr marL="0" indent="0">
              <a:buNone/>
            </a:pPr>
            <a:r>
              <a:rPr lang="en-US" dirty="0"/>
              <a:t>§32-15 A </a:t>
            </a:r>
          </a:p>
          <a:p>
            <a:pPr marL="457200" lvl="1" indent="0">
              <a:buNone/>
            </a:pPr>
            <a:r>
              <a:rPr lang="en-US" dirty="0"/>
              <a:t>“Eating or drinking establishments, including those which provide outdoor table service or have music </a:t>
            </a:r>
            <a:r>
              <a:rPr lang="en-US" b="1" i="1" strike="sngStrike" dirty="0"/>
              <a:t>for which there is no cover charge and no specified showtime</a:t>
            </a:r>
            <a:r>
              <a:rPr lang="en-US" b="1" i="1" dirty="0"/>
              <a:t>,</a:t>
            </a:r>
            <a:r>
              <a:rPr lang="en-US" dirty="0"/>
              <a:t> and those which have accessory drive-through facilities</a:t>
            </a:r>
            <a:r>
              <a:rPr lang="en-US" baseline="30000" dirty="0"/>
              <a:t>.</a:t>
            </a:r>
            <a:r>
              <a:rPr lang="en-US" dirty="0"/>
              <a:t>”</a:t>
            </a:r>
          </a:p>
          <a:p>
            <a:r>
              <a:rPr lang="en-US" dirty="0"/>
              <a:t>”Cover Charge” means establishment cannot cover costs of band, and musicians are not paid properly.</a:t>
            </a:r>
          </a:p>
          <a:p>
            <a:r>
              <a:rPr lang="en-US" dirty="0"/>
              <a:t>“Showtimes” Imprecise. Makes no sense if the venue is not emptied after each set. Can be arbitrarily applied to set times. Totally different.</a:t>
            </a:r>
          </a:p>
          <a:p>
            <a:pPr marL="0" indent="0">
              <a:buNone/>
            </a:pPr>
            <a:r>
              <a:rPr lang="en-US" dirty="0"/>
              <a:t>DCP should be asked to provide a reasoned rationale for maintaining these and all other restrictions in the Zoning Resolution. The reference to “cover charges” and “showtimes” appears in nine other sections of the Zoning Resolution.</a:t>
            </a:r>
          </a:p>
          <a:p>
            <a:pPr marL="0" indent="0">
              <a:buNone/>
            </a:pPr>
            <a:r>
              <a:rPr lang="en-US" dirty="0"/>
              <a:t>Delete all of the same references in the 10 other regulations in the Zoning Resolution such as §81-82.</a:t>
            </a:r>
          </a:p>
          <a:p>
            <a:pPr marL="0" indent="0">
              <a:buNone/>
            </a:pPr>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3913CB76-F65A-DE42-B702-743E905D5715}"/>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333333409"/>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8146C-08A4-8141-8B75-CCA5B96449CD}"/>
              </a:ext>
            </a:extLst>
          </p:cNvPr>
          <p:cNvPicPr>
            <a:picLocks noChangeAspect="1"/>
          </p:cNvPicPr>
          <p:nvPr/>
        </p:nvPicPr>
        <p:blipFill>
          <a:blip r:embed="rId5"/>
          <a:stretch>
            <a:fillRect/>
          </a:stretch>
        </p:blipFill>
        <p:spPr>
          <a:xfrm>
            <a:off x="2318994" y="872814"/>
            <a:ext cx="7554012" cy="5665509"/>
          </a:xfrm>
          <a:prstGeom prst="rect">
            <a:avLst/>
          </a:prstGeom>
        </p:spPr>
      </p:pic>
      <p:sp>
        <p:nvSpPr>
          <p:cNvPr id="6" name="Slide Number Placeholder 5">
            <a:extLst>
              <a:ext uri="{FF2B5EF4-FFF2-40B4-BE49-F238E27FC236}">
                <a16:creationId xmlns:a16="http://schemas.microsoft.com/office/drawing/2014/main" id="{6FA70ACE-BF04-3348-98FD-A03F11D3ED0D}"/>
              </a:ext>
            </a:extLst>
          </p:cNvPr>
          <p:cNvSpPr>
            <a:spLocks noGrp="1"/>
          </p:cNvSpPr>
          <p:nvPr>
            <p:ph type="sldNum" sz="quarter" idx="12"/>
          </p:nvPr>
        </p:nvSpPr>
        <p:spPr/>
        <p:txBody>
          <a:bodyPr/>
          <a:lstStyle/>
          <a:p>
            <a:fld id="{6D22F896-40B5-4ADD-8801-0D06FADFA095}" type="slidenum">
              <a:rPr lang="en-US" smtClean="0"/>
              <a:t>4</a:t>
            </a:fld>
            <a:endParaRPr lang="en-US" dirty="0"/>
          </a:p>
        </p:txBody>
      </p:sp>
      <p:sp>
        <p:nvSpPr>
          <p:cNvPr id="7" name="Title 6">
            <a:extLst>
              <a:ext uri="{FF2B5EF4-FFF2-40B4-BE49-F238E27FC236}">
                <a16:creationId xmlns:a16="http://schemas.microsoft.com/office/drawing/2014/main" id="{925B1352-D32F-214F-A563-FD87E52CB30C}"/>
              </a:ext>
            </a:extLst>
          </p:cNvPr>
          <p:cNvSpPr>
            <a:spLocks noGrp="1"/>
          </p:cNvSpPr>
          <p:nvPr>
            <p:ph type="title" idx="4294967295"/>
          </p:nvPr>
        </p:nvSpPr>
        <p:spPr>
          <a:xfrm>
            <a:off x="2286000" y="61913"/>
            <a:ext cx="9906000" cy="1477962"/>
          </a:xfrm>
        </p:spPr>
        <p:txBody>
          <a:bodyPr/>
          <a:lstStyle/>
          <a:p>
            <a:pPr rtl="0" eaLnBrk="1" latinLnBrk="0" hangingPunct="1"/>
            <a:r>
              <a:rPr lang="en-US" sz="1800" kern="1200" dirty="0">
                <a:solidFill>
                  <a:srgbClr val="FFFFFF"/>
                </a:solidFill>
                <a:effectLst/>
                <a:latin typeface="Tw Cen MT" panose="020B0602020104020603" pitchFamily="34" charset="77"/>
                <a:ea typeface="+mn-ea"/>
                <a:cs typeface="+mn-cs"/>
              </a:rPr>
              <a:t>Talking about Dance floors with George Wein - Newport Jazz Festival 2014</a:t>
            </a:r>
            <a:endParaRPr lang="en-US" dirty="0">
              <a:effectLst/>
            </a:endParaRPr>
          </a:p>
          <a:p>
            <a:endParaRPr lang="en-US" dirty="0"/>
          </a:p>
        </p:txBody>
      </p:sp>
      <p:pic>
        <p:nvPicPr>
          <p:cNvPr id="4" name="Audio 3">
            <a:hlinkClick r:id="" action="ppaction://media"/>
            <a:extLst>
              <a:ext uri="{FF2B5EF4-FFF2-40B4-BE49-F238E27FC236}">
                <a16:creationId xmlns:a16="http://schemas.microsoft.com/office/drawing/2014/main" id="{CA382D2B-604B-8F46-A283-DAE00104D4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4079478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r>
              <a:rPr lang="en-US" dirty="0"/>
              <a:t>Proposal 3</a:t>
            </a:r>
            <a:br>
              <a:rPr lang="en-US" dirty="0"/>
            </a:br>
            <a:r>
              <a:rPr lang="en-US" dirty="0"/>
              <a:t>Cover charges and Showtime:</a:t>
            </a:r>
            <a:br>
              <a:rPr lang="en-US" dirty="0"/>
            </a:br>
            <a:r>
              <a:rPr lang="en-US" dirty="0"/>
              <a:t>§32-15 A Versus §32-31Inconsistency</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a:solidFill>
            <a:schemeClr val="tx2">
              <a:lumMod val="50000"/>
            </a:schemeClr>
          </a:solidFill>
        </p:spPr>
        <p:txBody>
          <a:bodyPr>
            <a:normAutofit fontScale="92500" lnSpcReduction="20000"/>
          </a:bodyPr>
          <a:lstStyle/>
          <a:p>
            <a:r>
              <a:rPr lang="en-US" dirty="0"/>
              <a:t>§32-15 A: “Eating or drinking establishments, including those which provide outdoor table service or have music for which there is no cover charge and no specified showtime, </a:t>
            </a:r>
            <a:r>
              <a:rPr lang="en-US" u="sng" dirty="0">
                <a:solidFill>
                  <a:schemeClr val="accent3"/>
                </a:solidFill>
              </a:rPr>
              <a:t>and those which have </a:t>
            </a:r>
            <a:r>
              <a:rPr lang="en-US" dirty="0"/>
              <a:t>#accessory# drive-through facilities.</a:t>
            </a:r>
            <a:r>
              <a:rPr lang="en-US" baseline="30000" dirty="0"/>
              <a:t>2</a:t>
            </a:r>
            <a:r>
              <a:rPr lang="en-US" dirty="0"/>
              <a:t>”</a:t>
            </a:r>
          </a:p>
          <a:p>
            <a:r>
              <a:rPr lang="en-US" dirty="0"/>
              <a:t>§32-31 Eating or drinking establishments, including those which provide outdoor table service or have music for which there is no cover charge and no specified showtime</a:t>
            </a:r>
            <a:r>
              <a:rPr lang="en-US" u="sng" dirty="0">
                <a:solidFill>
                  <a:schemeClr val="accent3"/>
                </a:solidFill>
              </a:rPr>
              <a:t>, which have </a:t>
            </a:r>
            <a:r>
              <a:rPr lang="en-US" dirty="0"/>
              <a:t>#accessory# drive-through facilities.</a:t>
            </a:r>
          </a:p>
          <a:p>
            <a:r>
              <a:rPr lang="en-US" dirty="0"/>
              <a:t>§32-31 Eating or drinking establishments, including those which provide musical entertainment but not dancing, with a capacity of 200 persons or less, or outdoor table service</a:t>
            </a:r>
            <a:r>
              <a:rPr lang="en-US" u="sng" dirty="0">
                <a:solidFill>
                  <a:schemeClr val="accent3"/>
                </a:solidFill>
              </a:rPr>
              <a:t>, which have </a:t>
            </a:r>
            <a:r>
              <a:rPr lang="en-US" dirty="0"/>
              <a:t>#accessory# drive-through facilities [PRC-B]</a:t>
            </a:r>
          </a:p>
          <a:p>
            <a:endParaRPr lang="en-US" dirty="0"/>
          </a:p>
          <a:p>
            <a:endParaRPr lang="en-US" i="1" u="sng" dirty="0"/>
          </a:p>
        </p:txBody>
      </p:sp>
      <p:sp>
        <p:nvSpPr>
          <p:cNvPr id="5" name="Slide Number Placeholder 4">
            <a:extLst>
              <a:ext uri="{FF2B5EF4-FFF2-40B4-BE49-F238E27FC236}">
                <a16:creationId xmlns:a16="http://schemas.microsoft.com/office/drawing/2014/main" id="{0E3BDB18-B3A1-0146-A448-614A978A4D6F}"/>
              </a:ext>
            </a:extLst>
          </p:cNvPr>
          <p:cNvSpPr>
            <a:spLocks noGrp="1"/>
          </p:cNvSpPr>
          <p:nvPr>
            <p:ph type="sldNum" sz="quarter" idx="12"/>
          </p:nvPr>
        </p:nvSpPr>
        <p:spPr/>
        <p:txBody>
          <a:bodyPr/>
          <a:lstStyle/>
          <a:p>
            <a:fld id="{6D22F896-40B5-4ADD-8801-0D06FADFA095}" type="slidenum">
              <a:rPr lang="en-US" smtClean="0"/>
              <a:t>40</a:t>
            </a:fld>
            <a:endParaRPr lang="en-US" dirty="0"/>
          </a:p>
        </p:txBody>
      </p:sp>
    </p:spTree>
    <p:extLst>
      <p:ext uri="{BB962C8B-B14F-4D97-AF65-F5344CB8AC3E}">
        <p14:creationId xmlns:p14="http://schemas.microsoft.com/office/powerpoint/2010/main" val="8325262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 4</a:t>
            </a:r>
            <a:br>
              <a:rPr lang="en-US" dirty="0"/>
            </a:br>
            <a:r>
              <a:rPr lang="en-US" dirty="0"/>
              <a:t>Proposal</a:t>
            </a:r>
            <a:r>
              <a:rPr lang="en-US" baseline="0" dirty="0"/>
              <a:t> </a:t>
            </a:r>
            <a:r>
              <a:rPr lang="en-US" dirty="0"/>
              <a:t>Other ZR and DOB provisions limiting the playing of live music </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r>
              <a:rPr lang="en-US" dirty="0"/>
              <a:t>§14-124 Prohibiting live music in enclosed sidewalk cafes decreases opportunities for musicians – many sidewalk café open into the restaurant.</a:t>
            </a:r>
          </a:p>
          <a:p>
            <a:r>
              <a:rPr lang="en-US" dirty="0"/>
              <a:t>Allowing any music to be defined as a Cabaret invokes requirements of sprinklers, even in small spaces. </a:t>
            </a:r>
          </a:p>
          <a:p>
            <a:r>
              <a:rPr lang="en-US" dirty="0"/>
              <a:t>Prohibiting dancing means owners do not wish to book bands that people like for dancing – owners must play fun spoiler.</a:t>
            </a:r>
          </a:p>
        </p:txBody>
      </p:sp>
      <p:sp>
        <p:nvSpPr>
          <p:cNvPr id="5" name="Slide Number Placeholder 4">
            <a:extLst>
              <a:ext uri="{FF2B5EF4-FFF2-40B4-BE49-F238E27FC236}">
                <a16:creationId xmlns:a16="http://schemas.microsoft.com/office/drawing/2014/main" id="{41C6D111-3B2F-CF4F-A9CC-5BC3741B6DB6}"/>
              </a:ext>
            </a:extLst>
          </p:cNvPr>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165055775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a:t>
            </a:r>
            <a:r>
              <a:rPr lang="en-US" baseline="0" dirty="0"/>
              <a:t> 5</a:t>
            </a:r>
            <a:r>
              <a:rPr lang="en-US" dirty="0"/>
              <a:t>-1</a:t>
            </a:r>
            <a:r>
              <a:rPr lang="en-US" baseline="0" dirty="0"/>
              <a:t> definitions</a:t>
            </a:r>
            <a:r>
              <a:rPr lang="en-US" dirty="0"/>
              <a:t>  </a:t>
            </a:r>
            <a:br>
              <a:rPr lang="en-US" dirty="0"/>
            </a:br>
            <a:r>
              <a:rPr lang="en-US" dirty="0"/>
              <a:t>define “establishment” clearly for venues with multiple Floor re 200 Person Occupancy</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92500" lnSpcReduction="20000"/>
          </a:bodyPr>
          <a:lstStyle/>
          <a:p>
            <a:r>
              <a:rPr lang="en-US" dirty="0"/>
              <a:t>Clarify definition of terms “Establishment” and “200 person capacity.”</a:t>
            </a:r>
          </a:p>
          <a:p>
            <a:r>
              <a:rPr lang="en-US" dirty="0"/>
              <a:t>If establishment has multiple floors or venues under same operation, ZR is not clear as to whether 200 person limits applies to all floors together or each floor separately.</a:t>
            </a:r>
          </a:p>
          <a:p>
            <a:r>
              <a:rPr lang="en-US" dirty="0"/>
              <a:t>May or may not include establishment staff and performers.</a:t>
            </a:r>
          </a:p>
          <a:p>
            <a:r>
              <a:rPr lang="en-US" dirty="0"/>
              <a:t>Some establishments have different operations on multiple floors – i.e Jazz Standard/Blue Smoke, Red Rooster/Ginny’s, Birdland/Birdland Theater.</a:t>
            </a:r>
          </a:p>
          <a:p>
            <a:r>
              <a:rPr lang="en-US" dirty="0"/>
              <a:t>Allows too much discretion to  inspectors and interpretations may change.</a:t>
            </a:r>
          </a:p>
          <a:p>
            <a:r>
              <a:rPr lang="en-US" dirty="0"/>
              <a:t>Instructions for Public Assembly Certificate allows separate permit for each floor.</a:t>
            </a:r>
          </a:p>
        </p:txBody>
      </p:sp>
      <p:sp>
        <p:nvSpPr>
          <p:cNvPr id="5" name="Slide Number Placeholder 4">
            <a:extLst>
              <a:ext uri="{FF2B5EF4-FFF2-40B4-BE49-F238E27FC236}">
                <a16:creationId xmlns:a16="http://schemas.microsoft.com/office/drawing/2014/main" id="{705C03C8-DBCB-114A-8F84-578CD52E6860}"/>
              </a:ext>
            </a:extLst>
          </p:cNvPr>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1963767089"/>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 5-2</a:t>
            </a:r>
            <a:r>
              <a:rPr lang="en-US" baseline="0" dirty="0"/>
              <a:t> Definitions</a:t>
            </a:r>
            <a:br>
              <a:rPr lang="en-US" dirty="0"/>
            </a:br>
            <a:r>
              <a:rPr lang="en-US" dirty="0"/>
              <a:t>define Dancing to be 50 or fewer persons dancing simultaneously</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a:xfrm>
            <a:off x="1141412" y="2249487"/>
            <a:ext cx="9495722" cy="3769348"/>
          </a:xfrm>
        </p:spPr>
        <p:txBody>
          <a:bodyPr>
            <a:normAutofit/>
          </a:bodyPr>
          <a:lstStyle/>
          <a:p>
            <a:r>
              <a:rPr lang="en-US" dirty="0"/>
              <a:t>If not politically feasible to delete all restrictions on dancing, then provide a definition of “dancing” </a:t>
            </a:r>
            <a:r>
              <a:rPr lang="en-US" b="1" u="sng" dirty="0"/>
              <a:t>to apply to all City codes and regulations and rules </a:t>
            </a:r>
            <a:r>
              <a:rPr lang="en-US" dirty="0"/>
              <a:t>including fire code and building code: i.e, 50 persons or more dancing (not patrons in establishment.)</a:t>
            </a:r>
          </a:p>
        </p:txBody>
      </p:sp>
      <p:sp>
        <p:nvSpPr>
          <p:cNvPr id="5" name="Slide Number Placeholder 4">
            <a:extLst>
              <a:ext uri="{FF2B5EF4-FFF2-40B4-BE49-F238E27FC236}">
                <a16:creationId xmlns:a16="http://schemas.microsoft.com/office/drawing/2014/main" id="{705C03C8-DBCB-114A-8F84-578CD52E6860}"/>
              </a:ext>
            </a:extLst>
          </p:cNvPr>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3459066732"/>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 5-3</a:t>
            </a:r>
            <a:r>
              <a:rPr lang="en-US" baseline="0" dirty="0"/>
              <a:t> Definitions</a:t>
            </a:r>
            <a:br>
              <a:rPr lang="en-US" baseline="0" dirty="0"/>
            </a:br>
            <a:r>
              <a:rPr lang="en-US" dirty="0"/>
              <a:t>  C5 Lower Manhattan District</a:t>
            </a:r>
            <a:br>
              <a:rPr lang="en-US" dirty="0"/>
            </a:br>
            <a:r>
              <a:rPr lang="en-US" dirty="0"/>
              <a:t>dance floor under 400 square feet</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lnSpcReduction="10000"/>
          </a:bodyPr>
          <a:lstStyle/>
          <a:p>
            <a:pPr marL="0" indent="0">
              <a:buNone/>
            </a:pPr>
            <a:r>
              <a:rPr lang="en-US" dirty="0"/>
              <a:t>§91-112:</a:t>
            </a:r>
          </a:p>
          <a:p>
            <a:pPr marL="365760" indent="0">
              <a:lnSpc>
                <a:spcPct val="100000"/>
              </a:lnSpc>
              <a:spcBef>
                <a:spcPts val="0"/>
              </a:spcBef>
              <a:buNone/>
            </a:pPr>
            <a:r>
              <a:rPr lang="en-US" dirty="0"/>
              <a:t>In all C5 Districts within the #Special Lower Manhattan District#, in addition to eating and drinking establishments permitted pursuant to Section 32-15 (Use Group 6), the following types of eating and drinking establishments shall be permitted: eating or drinking establishments with entertainment, including musical entertainment or dancing, with a total capacity of 200 persons or fewer, </a:t>
            </a:r>
            <a:r>
              <a:rPr lang="en-US" b="1" u="sng" dirty="0"/>
              <a:t>provided that the dance floor or area, if any, does not exceed 400 square feet </a:t>
            </a:r>
            <a:r>
              <a:rPr lang="en-US" dirty="0"/>
              <a:t>[plus waiting area requirements].</a:t>
            </a:r>
          </a:p>
          <a:p>
            <a:r>
              <a:rPr lang="en-US" dirty="0"/>
              <a:t>This is an example of creative crafting of zoning language.</a:t>
            </a:r>
          </a:p>
        </p:txBody>
      </p:sp>
      <p:sp>
        <p:nvSpPr>
          <p:cNvPr id="5" name="Slide Number Placeholder 4">
            <a:extLst>
              <a:ext uri="{FF2B5EF4-FFF2-40B4-BE49-F238E27FC236}">
                <a16:creationId xmlns:a16="http://schemas.microsoft.com/office/drawing/2014/main" id="{705C03C8-DBCB-114A-8F84-578CD52E6860}"/>
              </a:ext>
            </a:extLst>
          </p:cNvPr>
          <p:cNvSpPr>
            <a:spLocks noGrp="1"/>
          </p:cNvSpPr>
          <p:nvPr>
            <p:ph type="sldNum" sz="quarter" idx="12"/>
          </p:nvPr>
        </p:nvSpPr>
        <p:spPr/>
        <p:txBody>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211559342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 6</a:t>
            </a:r>
            <a:br>
              <a:rPr lang="en-US" dirty="0"/>
            </a:br>
            <a:r>
              <a:rPr lang="en-US" dirty="0"/>
              <a:t>Use Group 12 – delete reference to “establishment of any capacity with dancing”</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92500" lnSpcReduction="20000"/>
          </a:bodyPr>
          <a:lstStyle/>
          <a:p>
            <a:r>
              <a:rPr lang="en-US" dirty="0"/>
              <a:t>Delete the words  “establishments of any capacity with dancing” from §32-21 which defines Use Group 12:</a:t>
            </a:r>
            <a:br>
              <a:rPr lang="en-US" dirty="0"/>
            </a:br>
            <a:r>
              <a:rPr lang="en-US" dirty="0"/>
              <a:t>“Eating or drinking establishments with entertainment and a capacity of more than 200 persons, </a:t>
            </a:r>
            <a:r>
              <a:rPr lang="en-US" strike="sngStrike" dirty="0"/>
              <a:t>or establishments of any capacity with dancing</a:t>
            </a:r>
            <a:r>
              <a:rPr lang="en-US" dirty="0"/>
              <a:t>.“</a:t>
            </a:r>
          </a:p>
          <a:p>
            <a:r>
              <a:rPr lang="en-US" dirty="0"/>
              <a:t>This requirement is particularly silly for it treats an establishment with a capacity of more than 200 in exactly the same way as an establishment with a small dance floor for 20 dancers or so.</a:t>
            </a:r>
          </a:p>
          <a:p>
            <a:r>
              <a:rPr lang="en-US" dirty="0"/>
              <a:t>This language appears in other ZR provisions such as §85-03.</a:t>
            </a:r>
          </a:p>
          <a:p>
            <a:r>
              <a:rPr lang="en-US" dirty="0"/>
              <a:t>Statutory interpretation issues – allowed uses are not exclusive!</a:t>
            </a:r>
          </a:p>
        </p:txBody>
      </p:sp>
      <p:sp>
        <p:nvSpPr>
          <p:cNvPr id="5" name="Slide Number Placeholder 4">
            <a:extLst>
              <a:ext uri="{FF2B5EF4-FFF2-40B4-BE49-F238E27FC236}">
                <a16:creationId xmlns:a16="http://schemas.microsoft.com/office/drawing/2014/main" id="{705C03C8-DBCB-114A-8F84-578CD52E6860}"/>
              </a:ext>
            </a:extLst>
          </p:cNvPr>
          <p:cNvSpPr>
            <a:spLocks noGrp="1"/>
          </p:cNvSpPr>
          <p:nvPr>
            <p:ph type="sldNum" sz="quarter" idx="12"/>
          </p:nvPr>
        </p:nvSpPr>
        <p:spPr/>
        <p:txBody>
          <a:bodyPr/>
          <a:lstStyle/>
          <a:p>
            <a:fld id="{6D22F896-40B5-4ADD-8801-0D06FADFA095}" type="slidenum">
              <a:rPr lang="en-US" smtClean="0"/>
              <a:t>45</a:t>
            </a:fld>
            <a:endParaRPr lang="en-US" dirty="0"/>
          </a:p>
        </p:txBody>
      </p:sp>
    </p:spTree>
    <p:extLst>
      <p:ext uri="{BB962C8B-B14F-4D97-AF65-F5344CB8AC3E}">
        <p14:creationId xmlns:p14="http://schemas.microsoft.com/office/powerpoint/2010/main" val="1620920194"/>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 7 </a:t>
            </a:r>
            <a:br>
              <a:rPr lang="en-US" dirty="0"/>
            </a:br>
            <a:r>
              <a:rPr lang="en-US" dirty="0"/>
              <a:t>Limit jurisdiction of Bsa and reduce application fees</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a:xfrm>
            <a:off x="1141412" y="2249487"/>
            <a:ext cx="9611469" cy="3804072"/>
          </a:xfrm>
        </p:spPr>
        <p:txBody>
          <a:bodyPr>
            <a:normAutofit fontScale="92500" lnSpcReduction="20000"/>
          </a:bodyPr>
          <a:lstStyle/>
          <a:p>
            <a:pPr marL="0" indent="0">
              <a:buNone/>
            </a:pPr>
            <a:r>
              <a:rPr lang="en-US" dirty="0"/>
              <a:t>Many regulations require establishments in certain districts to apply for a Special Permit if dancing is to be allowed.  Due to BSA acting as a super regulator to assure compliance with fire and safety issues and other costs, the process is very expensive.  See Red Rooster case study.</a:t>
            </a:r>
          </a:p>
          <a:p>
            <a:pPr marL="0" indent="0">
              <a:buNone/>
            </a:pPr>
            <a:r>
              <a:rPr lang="en-US" dirty="0"/>
              <a:t>The Special Permit requirement is there to protect neighbors from noise and congestion – the ZR should be amended to severely limit BSA scope of review.  BSA should be limited to review of only those issues that directly impact congestion, leaving it to the Fire Department and DOB to address issues of egress and fire safety without oversight by BSA. Noise Regulation should be regulated by DEP. There should be no CEQR requirement.</a:t>
            </a:r>
          </a:p>
        </p:txBody>
      </p:sp>
      <p:sp>
        <p:nvSpPr>
          <p:cNvPr id="5" name="Slide Number Placeholder 4">
            <a:extLst>
              <a:ext uri="{FF2B5EF4-FFF2-40B4-BE49-F238E27FC236}">
                <a16:creationId xmlns:a16="http://schemas.microsoft.com/office/drawing/2014/main" id="{705C03C8-DBCB-114A-8F84-578CD52E6860}"/>
              </a:ext>
            </a:extLst>
          </p:cNvPr>
          <p:cNvSpPr>
            <a:spLocks noGrp="1"/>
          </p:cNvSpPr>
          <p:nvPr>
            <p:ph type="sldNum" sz="quarter" idx="12"/>
          </p:nvPr>
        </p:nvSpPr>
        <p:spPr/>
        <p:txBody>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873675836"/>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 #8  </a:t>
            </a:r>
            <a:br>
              <a:rPr lang="en-US" dirty="0"/>
            </a:br>
            <a:r>
              <a:rPr lang="en-US" dirty="0"/>
              <a:t>eliminate blanket requirements for waiting areas in establishments with dancing</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85000" lnSpcReduction="10000"/>
          </a:bodyPr>
          <a:lstStyle/>
          <a:p>
            <a:pPr marL="0" indent="0">
              <a:buNone/>
            </a:pPr>
            <a:r>
              <a:rPr lang="en-US" dirty="0"/>
              <a:t>A requirement added as a result of the 1989 ”comprehensive review” was the requirement of waiting areas in UG 12 over 200 person establishments and establishments with any dancing (even two people dancing.)  for certain districts. </a:t>
            </a:r>
          </a:p>
          <a:p>
            <a:pPr marL="457200" lvl="1" indent="0">
              <a:buNone/>
            </a:pPr>
            <a:r>
              <a:rPr lang="en-US" dirty="0"/>
              <a:t>§32-21 “…a minimum of four square feet of waiting area within the zoning lot shall be provided for each person permitted under the occupant capacity as determined by the New York City Building Code.”</a:t>
            </a:r>
          </a:p>
          <a:p>
            <a:pPr marL="0" indent="0">
              <a:buNone/>
            </a:pPr>
            <a:r>
              <a:rPr lang="en-US" dirty="0"/>
              <a:t>See also: §73-244 Special Hudson Square District and the Special Tribeca Mixed Use District , §91-11 “Lower Manhattan District”   91-112</a:t>
            </a:r>
          </a:p>
          <a:p>
            <a:pPr marL="0" indent="0">
              <a:buNone/>
            </a:pPr>
            <a:r>
              <a:rPr lang="en-US" dirty="0"/>
              <a:t>Cumbersome. Increases egress problems. Non-income producing space. Added cost to establishments.</a:t>
            </a:r>
          </a:p>
          <a:p>
            <a:endParaRPr lang="en-US" dirty="0"/>
          </a:p>
        </p:txBody>
      </p:sp>
      <p:sp>
        <p:nvSpPr>
          <p:cNvPr id="5" name="Slide Number Placeholder 4">
            <a:extLst>
              <a:ext uri="{FF2B5EF4-FFF2-40B4-BE49-F238E27FC236}">
                <a16:creationId xmlns:a16="http://schemas.microsoft.com/office/drawing/2014/main" id="{41D5AE06-BC0C-2F46-98C0-36F120DDBDEB}"/>
              </a:ext>
            </a:extLst>
          </p:cNvPr>
          <p:cNvSpPr>
            <a:spLocks noGrp="1"/>
          </p:cNvSpPr>
          <p:nvPr>
            <p:ph type="sldNum" sz="quarter" idx="12"/>
          </p:nvPr>
        </p:nvSpPr>
        <p:spPr/>
        <p:txBody>
          <a:bodyPr/>
          <a:lstStyle/>
          <a:p>
            <a:fld id="{6D22F896-40B5-4ADD-8801-0D06FADFA095}" type="slidenum">
              <a:rPr lang="en-US" smtClean="0"/>
              <a:t>47</a:t>
            </a:fld>
            <a:endParaRPr lang="en-US" dirty="0"/>
          </a:p>
        </p:txBody>
      </p:sp>
    </p:spTree>
    <p:extLst>
      <p:ext uri="{BB962C8B-B14F-4D97-AF65-F5344CB8AC3E}">
        <p14:creationId xmlns:p14="http://schemas.microsoft.com/office/powerpoint/2010/main" val="292828885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fontScale="90000"/>
          </a:bodyPr>
          <a:lstStyle/>
          <a:p>
            <a:pPr algn="ctr"/>
            <a:r>
              <a:rPr lang="en-US" dirty="0"/>
              <a:t>Proposal 9</a:t>
            </a:r>
            <a:br>
              <a:rPr lang="en-US" dirty="0"/>
            </a:br>
            <a:r>
              <a:rPr lang="en-US" dirty="0"/>
              <a:t>Department of City planning (dcp) should conduct a comprehensive Review as in 1989 and reconsider 1989 changes</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a:noFill/>
        </p:spPr>
        <p:txBody>
          <a:bodyPr>
            <a:normAutofit lnSpcReduction="10000"/>
          </a:bodyPr>
          <a:lstStyle/>
          <a:p>
            <a:pPr marL="0" indent="0">
              <a:buNone/>
            </a:pPr>
            <a:r>
              <a:rPr lang="en-US" dirty="0"/>
              <a:t>The 1989 ”comprehensive review” targeted dancing and music and dismissed concerns of nightlife industry and musicians. Advocates for dancing were not heard.</a:t>
            </a:r>
          </a:p>
          <a:p>
            <a:pPr marL="0" indent="0">
              <a:buNone/>
            </a:pPr>
            <a:r>
              <a:rPr lang="en-US" dirty="0"/>
              <a:t>No attempt in 1989 to even define dancing.</a:t>
            </a:r>
          </a:p>
          <a:p>
            <a:pPr marL="0" indent="0">
              <a:buNone/>
            </a:pPr>
            <a:r>
              <a:rPr lang="en-US" dirty="0"/>
              <a:t>The comprehensive review should be zero based and the review should  not accept provisions merely because they existed  in the past. The regulatory intent should be explained with alternate approaches discussed. Terms should be defined with clarity and not subject to future arbitrary discretion. The review</a:t>
            </a:r>
          </a:p>
        </p:txBody>
      </p:sp>
      <p:sp>
        <p:nvSpPr>
          <p:cNvPr id="5" name="Slide Number Placeholder 4">
            <a:extLst>
              <a:ext uri="{FF2B5EF4-FFF2-40B4-BE49-F238E27FC236}">
                <a16:creationId xmlns:a16="http://schemas.microsoft.com/office/drawing/2014/main" id="{A7E49154-B9E0-F949-9189-A233DEFC8E4D}"/>
              </a:ext>
            </a:extLst>
          </p:cNvPr>
          <p:cNvSpPr>
            <a:spLocks noGrp="1"/>
          </p:cNvSpPr>
          <p:nvPr>
            <p:ph type="sldNum" sz="quarter" idx="12"/>
          </p:nvPr>
        </p:nvSpPr>
        <p:spPr/>
        <p:txBody>
          <a:bodyPr/>
          <a:lstStyle/>
          <a:p>
            <a:fld id="{6D22F896-40B5-4ADD-8801-0D06FADFA095}" type="slidenum">
              <a:rPr lang="en-US" smtClean="0"/>
              <a:t>48</a:t>
            </a:fld>
            <a:endParaRPr lang="en-US" dirty="0"/>
          </a:p>
        </p:txBody>
      </p:sp>
    </p:spTree>
    <p:extLst>
      <p:ext uri="{BB962C8B-B14F-4D97-AF65-F5344CB8AC3E}">
        <p14:creationId xmlns:p14="http://schemas.microsoft.com/office/powerpoint/2010/main" val="138577699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Department of buildings</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t>Relevant Regulations:</a:t>
            </a:r>
          </a:p>
          <a:p>
            <a:pPr marL="0" indent="0">
              <a:buNone/>
            </a:pPr>
            <a:r>
              <a:rPr lang="en-US" dirty="0"/>
              <a:t>Building Code</a:t>
            </a:r>
          </a:p>
          <a:p>
            <a:pPr marL="0" indent="0">
              <a:buNone/>
            </a:pPr>
            <a:r>
              <a:rPr lang="en-US" dirty="0"/>
              <a:t>Directives, Memoranda, Policy &amp; Procedure Notices and Interpretations, Code Notes </a:t>
            </a:r>
          </a:p>
          <a:p>
            <a:pPr marL="0" indent="0">
              <a:buNone/>
            </a:pPr>
            <a:r>
              <a:rPr lang="en-US" dirty="0"/>
              <a:t>Summary: Definition of cabaret needs to be revised and Local Law Local Law 41/78 needs to be replaced  consistent with DOB policies as applied.</a:t>
            </a:r>
          </a:p>
          <a:p>
            <a:pPr marL="0" indent="0">
              <a:buNone/>
            </a:pPr>
            <a:endParaRPr lang="en-US" dirty="0"/>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49</a:t>
            </a:fld>
            <a:endParaRPr lang="en-US" dirty="0"/>
          </a:p>
        </p:txBody>
      </p:sp>
    </p:spTree>
    <p:extLst>
      <p:ext uri="{BB962C8B-B14F-4D97-AF65-F5344CB8AC3E}">
        <p14:creationId xmlns:p14="http://schemas.microsoft.com/office/powerpoint/2010/main" val="105387765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5425C3-5EEC-6044-9034-93DE4F038926}"/>
              </a:ext>
            </a:extLst>
          </p:cNvPr>
          <p:cNvPicPr>
            <a:picLocks noChangeAspect="1"/>
          </p:cNvPicPr>
          <p:nvPr/>
        </p:nvPicPr>
        <p:blipFill>
          <a:blip r:embed="rId5"/>
          <a:stretch>
            <a:fillRect/>
          </a:stretch>
        </p:blipFill>
        <p:spPr>
          <a:xfrm>
            <a:off x="8372472" y="5140412"/>
            <a:ext cx="3819527" cy="3736040"/>
          </a:xfrm>
          <a:prstGeom prst="rect">
            <a:avLst/>
          </a:prstGeom>
        </p:spPr>
      </p:pic>
      <p:pic>
        <p:nvPicPr>
          <p:cNvPr id="7" name="Picture 6">
            <a:extLst>
              <a:ext uri="{FF2B5EF4-FFF2-40B4-BE49-F238E27FC236}">
                <a16:creationId xmlns:a16="http://schemas.microsoft.com/office/drawing/2014/main" id="{517E759F-EDB6-EA48-82ED-F00F3E1800D7}"/>
              </a:ext>
            </a:extLst>
          </p:cNvPr>
          <p:cNvPicPr>
            <a:picLocks noChangeAspect="1"/>
          </p:cNvPicPr>
          <p:nvPr/>
        </p:nvPicPr>
        <p:blipFill>
          <a:blip r:embed="rId6"/>
          <a:stretch>
            <a:fillRect/>
          </a:stretch>
        </p:blipFill>
        <p:spPr>
          <a:xfrm>
            <a:off x="-152826" y="4667594"/>
            <a:ext cx="6590277" cy="3727938"/>
          </a:xfrm>
          <a:prstGeom prst="rect">
            <a:avLst/>
          </a:prstGeom>
        </p:spPr>
      </p:pic>
      <p:pic>
        <p:nvPicPr>
          <p:cNvPr id="11" name="Picture 10">
            <a:extLst>
              <a:ext uri="{FF2B5EF4-FFF2-40B4-BE49-F238E27FC236}">
                <a16:creationId xmlns:a16="http://schemas.microsoft.com/office/drawing/2014/main" id="{47C60E68-7768-BA49-9DCB-FCFF05FFCA42}"/>
              </a:ext>
            </a:extLst>
          </p:cNvPr>
          <p:cNvPicPr>
            <a:picLocks noChangeAspect="1"/>
          </p:cNvPicPr>
          <p:nvPr/>
        </p:nvPicPr>
        <p:blipFill>
          <a:blip r:embed="rId7"/>
          <a:stretch>
            <a:fillRect/>
          </a:stretch>
        </p:blipFill>
        <p:spPr>
          <a:xfrm>
            <a:off x="-152826" y="-1"/>
            <a:ext cx="12344825" cy="9140664"/>
          </a:xfrm>
          <a:prstGeom prst="rect">
            <a:avLst/>
          </a:prstGeom>
        </p:spPr>
      </p:pic>
      <p:sp>
        <p:nvSpPr>
          <p:cNvPr id="6" name="Slide Number Placeholder 5">
            <a:extLst>
              <a:ext uri="{FF2B5EF4-FFF2-40B4-BE49-F238E27FC236}">
                <a16:creationId xmlns:a16="http://schemas.microsoft.com/office/drawing/2014/main" id="{892F09EB-08F8-6E41-97A9-4AED4CF86FB7}"/>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4" name="Title 3">
            <a:extLst>
              <a:ext uri="{FF2B5EF4-FFF2-40B4-BE49-F238E27FC236}">
                <a16:creationId xmlns:a16="http://schemas.microsoft.com/office/drawing/2014/main" id="{7C6177C7-81BE-CC45-9541-906AE954073B}"/>
              </a:ext>
            </a:extLst>
          </p:cNvPr>
          <p:cNvSpPr>
            <a:spLocks noGrp="1"/>
          </p:cNvSpPr>
          <p:nvPr>
            <p:ph type="title" idx="4294967295"/>
          </p:nvPr>
        </p:nvSpPr>
        <p:spPr>
          <a:xfrm>
            <a:off x="0" y="222250"/>
            <a:ext cx="6715125" cy="1495425"/>
          </a:xfrm>
        </p:spPr>
        <p:txBody>
          <a:bodyPr/>
          <a:lstStyle/>
          <a:p>
            <a:pPr algn="ctr"/>
            <a:r>
              <a:rPr lang="en-US" dirty="0">
                <a:solidFill>
                  <a:schemeClr val="bg1"/>
                </a:solidFill>
              </a:rPr>
              <a:t>Havana  2016</a:t>
            </a:r>
          </a:p>
        </p:txBody>
      </p:sp>
      <p:pic>
        <p:nvPicPr>
          <p:cNvPr id="2" name="Audio 1">
            <a:hlinkClick r:id="" action="ppaction://media"/>
            <a:extLst>
              <a:ext uri="{FF2B5EF4-FFF2-40B4-BE49-F238E27FC236}">
                <a16:creationId xmlns:a16="http://schemas.microsoft.com/office/drawing/2014/main" id="{24E18CD5-2843-C44C-B0A0-658B5031D5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0202306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Definition of Cabaret in Building Code 202</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t>BC 202</a:t>
            </a:r>
          </a:p>
          <a:p>
            <a:pPr marL="0" indent="0">
              <a:buNone/>
            </a:pPr>
            <a:r>
              <a:rPr lang="en-US" dirty="0"/>
              <a:t>Definition of Cabaret</a:t>
            </a:r>
          </a:p>
          <a:p>
            <a:pPr marL="0" indent="0">
              <a:buNone/>
            </a:pPr>
            <a:r>
              <a:rPr lang="en-US" dirty="0"/>
              <a:t>CABARET.</a:t>
            </a:r>
          </a:p>
          <a:p>
            <a:pPr marL="457200" lvl="1" indent="0">
              <a:buNone/>
            </a:pPr>
            <a:r>
              <a:rPr lang="en-US" dirty="0"/>
              <a:t>Any room, place or space in which any musical entertainment, singing, dancing or other similar amusement is permitted in connection with an eating and drinking establishment. </a:t>
            </a:r>
          </a:p>
          <a:p>
            <a:pPr marL="0" indent="0">
              <a:buNone/>
            </a:pPr>
            <a:r>
              <a:rPr lang="en-US" dirty="0"/>
              <a:t>This language is still included in DOB regs 2 ½ years after repeal of Cabaret Law.</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50</a:t>
            </a:fld>
            <a:endParaRPr lang="en-US" dirty="0"/>
          </a:p>
        </p:txBody>
      </p:sp>
    </p:spTree>
    <p:extLst>
      <p:ext uri="{BB962C8B-B14F-4D97-AF65-F5344CB8AC3E}">
        <p14:creationId xmlns:p14="http://schemas.microsoft.com/office/powerpoint/2010/main" val="20391288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Cabaret and Sprinkler requirement</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92500" lnSpcReduction="20000"/>
          </a:bodyPr>
          <a:lstStyle/>
          <a:p>
            <a:pPr marL="0" indent="0">
              <a:buNone/>
            </a:pPr>
            <a:r>
              <a:rPr lang="en-US" dirty="0"/>
              <a:t>Definition of Cabaret even for a few dancers implicates requirement of sprinkler for even one dancer.</a:t>
            </a:r>
            <a:br>
              <a:rPr lang="en-US" dirty="0"/>
            </a:br>
            <a:r>
              <a:rPr lang="en-US" dirty="0"/>
              <a:t>903.2.1.2  Group  A-2.</a:t>
            </a:r>
          </a:p>
          <a:p>
            <a:pPr marL="457200" lvl="1" indent="0">
              <a:buNone/>
            </a:pPr>
            <a:r>
              <a:rPr lang="en-US" dirty="0"/>
              <a:t>An  automatic  sprinkler  system  shall  be  provided  for  Group  A-2  occupancies  where  any  one of  the following conditions exists:</a:t>
            </a:r>
          </a:p>
          <a:p>
            <a:pPr marL="457200" lvl="1" indent="0">
              <a:buNone/>
            </a:pPr>
            <a:r>
              <a:rPr lang="en-US" dirty="0"/>
              <a:t>1.The fire area exceeds 5,000 square feet (464.5 m2).</a:t>
            </a:r>
          </a:p>
          <a:p>
            <a:pPr marL="457200" lvl="1" indent="0">
              <a:buNone/>
            </a:pPr>
            <a:r>
              <a:rPr lang="en-US" dirty="0"/>
              <a:t>2.The fire area has an occupant load of 300 or more.</a:t>
            </a:r>
          </a:p>
          <a:p>
            <a:pPr marL="457200" lvl="1" indent="0">
              <a:buNone/>
            </a:pPr>
            <a:r>
              <a:rPr lang="en-US" dirty="0"/>
              <a:t>3.The aggregate occupant load of all fire areas occupied by Group A, located on any given floor other than the level of exit discharge, is 300 or more.</a:t>
            </a:r>
          </a:p>
          <a:p>
            <a:pPr marL="457200" lvl="1" indent="0">
              <a:buNone/>
            </a:pPr>
            <a:r>
              <a:rPr lang="en-US" dirty="0"/>
              <a:t>4.The A-2 occupancy is used as a cabaret</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51</a:t>
            </a:fld>
            <a:endParaRPr lang="en-US" dirty="0"/>
          </a:p>
        </p:txBody>
      </p:sp>
    </p:spTree>
    <p:extLst>
      <p:ext uri="{BB962C8B-B14F-4D97-AF65-F5344CB8AC3E}">
        <p14:creationId xmlns:p14="http://schemas.microsoft.com/office/powerpoint/2010/main" val="161843383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Sprinkler Requirements</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t>Relevant Regulations:</a:t>
            </a:r>
          </a:p>
          <a:p>
            <a:pPr marL="0" indent="0">
              <a:buNone/>
            </a:pPr>
            <a:r>
              <a:rPr lang="en-US" dirty="0"/>
              <a:t>Building Code</a:t>
            </a:r>
          </a:p>
          <a:p>
            <a:pPr marL="0" indent="0">
              <a:buNone/>
            </a:pPr>
            <a:r>
              <a:rPr lang="en-US" dirty="0"/>
              <a:t>etc.</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52</a:t>
            </a:fld>
            <a:endParaRPr lang="en-US" dirty="0"/>
          </a:p>
        </p:txBody>
      </p:sp>
    </p:spTree>
    <p:extLst>
      <p:ext uri="{BB962C8B-B14F-4D97-AF65-F5344CB8AC3E}">
        <p14:creationId xmlns:p14="http://schemas.microsoft.com/office/powerpoint/2010/main" val="123603093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DOB April 1979 Memo interpreting new law re cabaret and sprinklers</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r>
              <a:rPr lang="en-US" dirty="0"/>
              <a:t>There are at least five DOB interpretations of Local Law 41/78</a:t>
            </a:r>
          </a:p>
          <a:p>
            <a:endParaRPr lang="en-US" dirty="0"/>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53</a:t>
            </a:fld>
            <a:endParaRPr lang="en-US" dirty="0"/>
          </a:p>
        </p:txBody>
      </p:sp>
      <p:sp>
        <p:nvSpPr>
          <p:cNvPr id="6" name="TextBox 5">
            <a:extLst>
              <a:ext uri="{FF2B5EF4-FFF2-40B4-BE49-F238E27FC236}">
                <a16:creationId xmlns:a16="http://schemas.microsoft.com/office/drawing/2014/main" id="{F8A8604F-D8E4-6A4C-8709-CAAD88343FB3}"/>
              </a:ext>
            </a:extLst>
          </p:cNvPr>
          <p:cNvSpPr txBox="1"/>
          <p:nvPr/>
        </p:nvSpPr>
        <p:spPr>
          <a:xfrm>
            <a:off x="642551" y="3076832"/>
            <a:ext cx="9633770" cy="3171567"/>
          </a:xfrm>
          <a:prstGeom prst="rect">
            <a:avLst/>
          </a:prstGeom>
          <a:noFill/>
        </p:spPr>
        <p:txBody>
          <a:bodyPr wrap="square" rtlCol="0">
            <a:spAutoFit/>
          </a:bodyPr>
          <a:lstStyle/>
          <a:p>
            <a:endParaRPr lang="en-US" dirty="0"/>
          </a:p>
        </p:txBody>
      </p:sp>
      <p:graphicFrame>
        <p:nvGraphicFramePr>
          <p:cNvPr id="7" name="Table 6">
            <a:extLst>
              <a:ext uri="{FF2B5EF4-FFF2-40B4-BE49-F238E27FC236}">
                <a16:creationId xmlns:a16="http://schemas.microsoft.com/office/drawing/2014/main" id="{45D647B2-E653-1146-BF99-A28BDBDFCF8B}"/>
              </a:ext>
            </a:extLst>
          </p:cNvPr>
          <p:cNvGraphicFramePr>
            <a:graphicFrameLocks noGrp="1"/>
          </p:cNvGraphicFramePr>
          <p:nvPr>
            <p:extLst>
              <p:ext uri="{D42A27DB-BD31-4B8C-83A1-F6EECF244321}">
                <p14:modId xmlns:p14="http://schemas.microsoft.com/office/powerpoint/2010/main" val="3639780313"/>
              </p:ext>
            </p:extLst>
          </p:nvPr>
        </p:nvGraphicFramePr>
        <p:xfrm>
          <a:off x="1141412" y="2851943"/>
          <a:ext cx="9003485" cy="3171566"/>
        </p:xfrm>
        <a:graphic>
          <a:graphicData uri="http://schemas.openxmlformats.org/drawingml/2006/table">
            <a:tbl>
              <a:tblPr>
                <a:tableStyleId>{5C22544A-7EE6-4342-B048-85BDC9FD1C3A}</a:tableStyleId>
              </a:tblPr>
              <a:tblGrid>
                <a:gridCol w="6238499">
                  <a:extLst>
                    <a:ext uri="{9D8B030D-6E8A-4147-A177-3AD203B41FA5}">
                      <a16:colId xmlns:a16="http://schemas.microsoft.com/office/drawing/2014/main" val="3824737602"/>
                    </a:ext>
                  </a:extLst>
                </a:gridCol>
                <a:gridCol w="2764986">
                  <a:extLst>
                    <a:ext uri="{9D8B030D-6E8A-4147-A177-3AD203B41FA5}">
                      <a16:colId xmlns:a16="http://schemas.microsoft.com/office/drawing/2014/main" val="905905853"/>
                    </a:ext>
                  </a:extLst>
                </a:gridCol>
              </a:tblGrid>
              <a:tr h="654997">
                <a:tc>
                  <a:txBody>
                    <a:bodyPr/>
                    <a:lstStyle/>
                    <a:p>
                      <a:pPr marL="0" marR="0">
                        <a:lnSpc>
                          <a:spcPts val="1800"/>
                        </a:lnSpc>
                        <a:spcBef>
                          <a:spcPts val="0"/>
                        </a:spcBef>
                        <a:spcAft>
                          <a:spcPts val="0"/>
                        </a:spcAft>
                      </a:pPr>
                      <a:r>
                        <a:rPr lang="en-US" sz="1600" dirty="0">
                          <a:effectLst/>
                        </a:rPr>
                        <a:t>Places of Assembly &amp; Enforcement of LL 41/78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900"/>
                        </a:lnSpc>
                        <a:spcBef>
                          <a:spcPts val="0"/>
                        </a:spcBef>
                        <a:spcAft>
                          <a:spcPts val="0"/>
                        </a:spcAft>
                      </a:pPr>
                      <a:r>
                        <a:rPr lang="en-US" sz="1600" u="none" strike="noStrike" dirty="0">
                          <a:effectLst/>
                          <a:hlinkClick r:id="rId3"/>
                        </a:rPr>
                        <a:t>Directive 7 of 1979</a:t>
                      </a:r>
                      <a:r>
                        <a:rPr lang="en-US" sz="16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7579613"/>
                  </a:ext>
                </a:extLst>
              </a:tr>
              <a:tr h="327499">
                <a:tc>
                  <a:txBody>
                    <a:bodyPr/>
                    <a:lstStyle/>
                    <a:p>
                      <a:pPr marL="0" marR="0">
                        <a:lnSpc>
                          <a:spcPts val="1800"/>
                        </a:lnSpc>
                        <a:spcBef>
                          <a:spcPts val="0"/>
                        </a:spcBef>
                        <a:spcAft>
                          <a:spcPts val="0"/>
                        </a:spcAft>
                      </a:pPr>
                      <a:r>
                        <a:rPr lang="en-US" sz="1600" dirty="0">
                          <a:effectLst/>
                        </a:rPr>
                        <a:t>Local Law 41 of 1978 - "Blue Angel Law"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900"/>
                        </a:lnSpc>
                        <a:spcBef>
                          <a:spcPts val="0"/>
                        </a:spcBef>
                        <a:spcAft>
                          <a:spcPts val="0"/>
                        </a:spcAft>
                      </a:pPr>
                      <a:r>
                        <a:rPr lang="en-US" sz="1600" u="none" strike="noStrike" dirty="0">
                          <a:effectLst/>
                          <a:hlinkClick r:id="rId4"/>
                        </a:rPr>
                        <a:t>Memo 1-3-79</a:t>
                      </a:r>
                      <a:r>
                        <a:rPr lang="en-US" sz="16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5589334"/>
                  </a:ext>
                </a:extLst>
              </a:tr>
              <a:tr h="327499">
                <a:tc>
                  <a:txBody>
                    <a:bodyPr/>
                    <a:lstStyle/>
                    <a:p>
                      <a:pPr marL="0" marR="0">
                        <a:lnSpc>
                          <a:spcPts val="1800"/>
                        </a:lnSpc>
                        <a:spcBef>
                          <a:spcPts val="0"/>
                        </a:spcBef>
                        <a:spcAft>
                          <a:spcPts val="0"/>
                        </a:spcAft>
                      </a:pPr>
                      <a:r>
                        <a:rPr lang="en-US" sz="1600" dirty="0">
                          <a:effectLst/>
                        </a:rPr>
                        <a:t>Local Law 41 of 1978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900"/>
                        </a:lnSpc>
                        <a:spcBef>
                          <a:spcPts val="0"/>
                        </a:spcBef>
                        <a:spcAft>
                          <a:spcPts val="0"/>
                        </a:spcAft>
                      </a:pPr>
                      <a:r>
                        <a:rPr lang="en-US" sz="1600" u="none" strike="noStrike" dirty="0">
                          <a:effectLst/>
                          <a:hlinkClick r:id="rId5"/>
                        </a:rPr>
                        <a:t>Memo 4-4-79</a:t>
                      </a:r>
                      <a:r>
                        <a:rPr lang="en-US" sz="16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7966358"/>
                  </a:ext>
                </a:extLst>
              </a:tr>
              <a:tr h="620523">
                <a:tc>
                  <a:txBody>
                    <a:bodyPr/>
                    <a:lstStyle/>
                    <a:p>
                      <a:pPr marL="0" marR="0">
                        <a:lnSpc>
                          <a:spcPts val="1800"/>
                        </a:lnSpc>
                        <a:spcBef>
                          <a:spcPts val="0"/>
                        </a:spcBef>
                        <a:spcAft>
                          <a:spcPts val="0"/>
                        </a:spcAft>
                      </a:pPr>
                      <a:r>
                        <a:rPr lang="en-US" sz="1600" dirty="0">
                          <a:effectLst/>
                        </a:rPr>
                        <a:t>Sprinklers, Fire Alarms &amp; Emergency Lighting Apparatus (LL 41/78)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900"/>
                        </a:lnSpc>
                        <a:spcBef>
                          <a:spcPts val="0"/>
                        </a:spcBef>
                        <a:spcAft>
                          <a:spcPts val="0"/>
                        </a:spcAft>
                      </a:pPr>
                      <a:r>
                        <a:rPr lang="en-US" sz="1600" u="none" strike="noStrike" dirty="0">
                          <a:effectLst/>
                          <a:hlinkClick r:id="rId6"/>
                        </a:rPr>
                        <a:t>Memo 12-31-81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5506501"/>
                  </a:ext>
                </a:extLst>
              </a:tr>
              <a:tr h="1241048">
                <a:tc>
                  <a:txBody>
                    <a:bodyPr/>
                    <a:lstStyle/>
                    <a:p>
                      <a:pPr marL="0" marR="0">
                        <a:lnSpc>
                          <a:spcPts val="1800"/>
                        </a:lnSpc>
                        <a:spcBef>
                          <a:spcPts val="0"/>
                        </a:spcBef>
                        <a:spcAft>
                          <a:spcPts val="0"/>
                        </a:spcAft>
                      </a:pPr>
                      <a:r>
                        <a:rPr lang="en-US" sz="1600" dirty="0">
                          <a:effectLst/>
                        </a:rPr>
                        <a:t>Local Law #41/78 Requirements for Interior Fire Alarm and Signal System for Place of Assembly used as a Cabaret or more persons in a Catering Hall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1900"/>
                        </a:lnSpc>
                        <a:spcBef>
                          <a:spcPts val="0"/>
                        </a:spcBef>
                        <a:spcAft>
                          <a:spcPts val="0"/>
                        </a:spcAft>
                      </a:pPr>
                      <a:r>
                        <a:rPr lang="en-US" sz="1600" u="none" strike="noStrike" dirty="0">
                          <a:effectLst/>
                          <a:hlinkClick r:id="rId7"/>
                        </a:rPr>
                        <a:t>Memo 3-9-84</a:t>
                      </a:r>
                      <a:r>
                        <a:rPr lang="en-US" sz="16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5671396"/>
                  </a:ext>
                </a:extLst>
              </a:tr>
            </a:tbl>
          </a:graphicData>
        </a:graphic>
      </p:graphicFrame>
      <p:sp>
        <p:nvSpPr>
          <p:cNvPr id="8" name="Rectangle 1">
            <a:extLst>
              <a:ext uri="{FF2B5EF4-FFF2-40B4-BE49-F238E27FC236}">
                <a16:creationId xmlns:a16="http://schemas.microsoft.com/office/drawing/2014/main" id="{41B6C60C-6807-C149-A0C5-E3C5B85CB9DB}"/>
              </a:ext>
            </a:extLst>
          </p:cNvPr>
          <p:cNvSpPr>
            <a:spLocks noChangeArrowheads="1"/>
          </p:cNvSpPr>
          <p:nvPr/>
        </p:nvSpPr>
        <p:spPr bwMode="auto">
          <a:xfrm>
            <a:off x="-929895" y="2852737"/>
            <a:ext cx="18439137" cy="62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09865625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DOB April 1979 Memo interpreting new law re cabaret and sprinklers</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lnSpcReduction="10000"/>
          </a:bodyPr>
          <a:lstStyle/>
          <a:p>
            <a:r>
              <a:rPr lang="en-US" dirty="0"/>
              <a:t>The definition of a cabaret in sub article 201.0 of the Building Code, as added by Local Law 41/78, is so broad so as to bring virtually every premises in the city serving food or beverages within its scope, which is not the intent, and conflicts with the detailed requirements ·set forth in Articles 8 and 17 for sprinkler and fire alarm protection for such spaces, as amended by said law. Accordingly, the term cabaret as added by Local Law 41/78, shall be interpreted to mean the following, insofar as application of said requirements of law are concerned:</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54</a:t>
            </a:fld>
            <a:endParaRPr lang="en-US" dirty="0"/>
          </a:p>
        </p:txBody>
      </p:sp>
    </p:spTree>
    <p:extLst>
      <p:ext uri="{BB962C8B-B14F-4D97-AF65-F5344CB8AC3E}">
        <p14:creationId xmlns:p14="http://schemas.microsoft.com/office/powerpoint/2010/main" val="239058789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Fire Alarms</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fontScale="70000" lnSpcReduction="20000"/>
          </a:bodyPr>
          <a:lstStyle/>
          <a:p>
            <a:pPr marL="0" indent="0">
              <a:buNone/>
            </a:pPr>
            <a:r>
              <a:rPr lang="en-US" dirty="0"/>
              <a:t>1 RCNY §15-02 CHAPTER 15 FIRE PROTECTION §15-02 Interior Fire Alarm and Signal System for Place of Assembly Used as a Cabaret and for Stages, Dressing Rooms and Property Rooms. (a) Number of occupants. Subdivisions 27-968(a)(10)(a) and (b) of the Building Code state that an interior fire alarm and signal system shall be provided in any room, place or space occupied or arranged to be occupied by 75 or more persons and in which either any musical entertainment, singing, dancing or other form of amusement is permitted in connection with the restaurant business or the business of directly or indirectly selling to the public food or drink, or where dancing is carried on and the public may gain admission, with or without payment of a fee, and food or beverages are sold, served, or dispensed, and any new or altered catering place as of April 4, 1979 having 300 or more persons. This does not apply to eating or drinking places which provide incidental musical entertainment, without dancing, either by mechanical devices, or by not more than three persons playing piano, organ, accordion or guitar or any stringed instrument or by not more than one singer accompanied by himself or a person playing piano, organ, accordion, guitar or any stringed instrument. </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55</a:t>
            </a:fld>
            <a:endParaRPr lang="en-US" dirty="0"/>
          </a:p>
        </p:txBody>
      </p:sp>
    </p:spTree>
    <p:extLst>
      <p:ext uri="{BB962C8B-B14F-4D97-AF65-F5344CB8AC3E}">
        <p14:creationId xmlns:p14="http://schemas.microsoft.com/office/powerpoint/2010/main" val="368325445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Certificate of Occupancy</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a:bodyPr>
          <a:lstStyle/>
          <a:p>
            <a:pPr marL="0" indent="0">
              <a:buNone/>
            </a:pPr>
            <a:r>
              <a:rPr lang="en-US" dirty="0"/>
              <a:t>Relevant Regulations:</a:t>
            </a:r>
          </a:p>
          <a:p>
            <a:pPr marL="0" indent="0">
              <a:buNone/>
            </a:pPr>
            <a:r>
              <a:rPr lang="en-US" dirty="0"/>
              <a:t>Building Code</a:t>
            </a:r>
          </a:p>
          <a:p>
            <a:pPr marL="0" indent="0">
              <a:buNone/>
            </a:pPr>
            <a:r>
              <a:rPr lang="en-US" dirty="0"/>
              <a:t>etc.</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56</a:t>
            </a:fld>
            <a:endParaRPr lang="en-US" dirty="0"/>
          </a:p>
        </p:txBody>
      </p:sp>
    </p:spTree>
    <p:extLst>
      <p:ext uri="{BB962C8B-B14F-4D97-AF65-F5344CB8AC3E}">
        <p14:creationId xmlns:p14="http://schemas.microsoft.com/office/powerpoint/2010/main" val="160866755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a:xfrm>
            <a:off x="156610" y="-135925"/>
            <a:ext cx="5939009" cy="1246981"/>
          </a:xfrm>
        </p:spPr>
        <p:txBody>
          <a:bodyPr>
            <a:normAutofit/>
          </a:bodyPr>
          <a:lstStyle/>
          <a:p>
            <a:pPr algn="ctr"/>
            <a:r>
              <a:rPr lang="en-US" dirty="0"/>
              <a:t>DOB Cabaret Code Notes</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57</a:t>
            </a:fld>
            <a:endParaRPr lang="en-US" dirty="0"/>
          </a:p>
        </p:txBody>
      </p:sp>
      <p:pic>
        <p:nvPicPr>
          <p:cNvPr id="9" name="Picture 8">
            <a:extLst>
              <a:ext uri="{FF2B5EF4-FFF2-40B4-BE49-F238E27FC236}">
                <a16:creationId xmlns:a16="http://schemas.microsoft.com/office/drawing/2014/main" id="{0B44DDC4-034E-4340-B363-5AF91105BD3C}"/>
              </a:ext>
            </a:extLst>
          </p:cNvPr>
          <p:cNvPicPr>
            <a:picLocks noChangeAspect="1"/>
          </p:cNvPicPr>
          <p:nvPr/>
        </p:nvPicPr>
        <p:blipFill>
          <a:blip r:embed="rId3"/>
          <a:stretch>
            <a:fillRect/>
          </a:stretch>
        </p:blipFill>
        <p:spPr>
          <a:xfrm>
            <a:off x="1313491" y="1803035"/>
            <a:ext cx="1812624" cy="2348835"/>
          </a:xfrm>
          <a:prstGeom prst="rect">
            <a:avLst/>
          </a:prstGeom>
        </p:spPr>
      </p:pic>
      <p:pic>
        <p:nvPicPr>
          <p:cNvPr id="10" name="Picture 9">
            <a:extLst>
              <a:ext uri="{FF2B5EF4-FFF2-40B4-BE49-F238E27FC236}">
                <a16:creationId xmlns:a16="http://schemas.microsoft.com/office/drawing/2014/main" id="{008F7974-6EB3-984D-8C28-855B28DF1455}"/>
              </a:ext>
            </a:extLst>
          </p:cNvPr>
          <p:cNvPicPr>
            <a:picLocks noChangeAspect="1"/>
          </p:cNvPicPr>
          <p:nvPr/>
        </p:nvPicPr>
        <p:blipFill>
          <a:blip r:embed="rId4"/>
          <a:stretch>
            <a:fillRect/>
          </a:stretch>
        </p:blipFill>
        <p:spPr>
          <a:xfrm>
            <a:off x="6339748" y="609601"/>
            <a:ext cx="4538761" cy="5867416"/>
          </a:xfrm>
          <a:prstGeom prst="rect">
            <a:avLst/>
          </a:prstGeom>
        </p:spPr>
      </p:pic>
    </p:spTree>
    <p:extLst>
      <p:ext uri="{BB962C8B-B14F-4D97-AF65-F5344CB8AC3E}">
        <p14:creationId xmlns:p14="http://schemas.microsoft.com/office/powerpoint/2010/main" val="380180395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a:xfrm>
            <a:off x="156610" y="-135925"/>
            <a:ext cx="5939009" cy="1246981"/>
          </a:xfrm>
        </p:spPr>
        <p:txBody>
          <a:bodyPr>
            <a:normAutofit/>
          </a:bodyPr>
          <a:lstStyle/>
          <a:p>
            <a:pPr algn="ctr"/>
            <a:r>
              <a:rPr lang="en-US" dirty="0"/>
              <a:t>DOB Cabaret Code Notes</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58</a:t>
            </a:fld>
            <a:endParaRPr lang="en-US" dirty="0"/>
          </a:p>
        </p:txBody>
      </p:sp>
      <p:pic>
        <p:nvPicPr>
          <p:cNvPr id="9" name="Picture 8">
            <a:extLst>
              <a:ext uri="{FF2B5EF4-FFF2-40B4-BE49-F238E27FC236}">
                <a16:creationId xmlns:a16="http://schemas.microsoft.com/office/drawing/2014/main" id="{0B44DDC4-034E-4340-B363-5AF91105BD3C}"/>
              </a:ext>
            </a:extLst>
          </p:cNvPr>
          <p:cNvPicPr>
            <a:picLocks noChangeAspect="1"/>
          </p:cNvPicPr>
          <p:nvPr/>
        </p:nvPicPr>
        <p:blipFill>
          <a:blip r:embed="rId3"/>
          <a:stretch>
            <a:fillRect/>
          </a:stretch>
        </p:blipFill>
        <p:spPr>
          <a:xfrm>
            <a:off x="1313491" y="1803035"/>
            <a:ext cx="1812624" cy="2348835"/>
          </a:xfrm>
          <a:prstGeom prst="rect">
            <a:avLst/>
          </a:prstGeom>
        </p:spPr>
      </p:pic>
      <p:pic>
        <p:nvPicPr>
          <p:cNvPr id="6" name="Picture 5">
            <a:extLst>
              <a:ext uri="{FF2B5EF4-FFF2-40B4-BE49-F238E27FC236}">
                <a16:creationId xmlns:a16="http://schemas.microsoft.com/office/drawing/2014/main" id="{F5039349-B811-E74A-BD54-CACE056C6EA3}"/>
              </a:ext>
            </a:extLst>
          </p:cNvPr>
          <p:cNvPicPr>
            <a:picLocks noChangeAspect="1"/>
          </p:cNvPicPr>
          <p:nvPr/>
        </p:nvPicPr>
        <p:blipFill>
          <a:blip r:embed="rId4"/>
          <a:stretch>
            <a:fillRect/>
          </a:stretch>
        </p:blipFill>
        <p:spPr>
          <a:xfrm>
            <a:off x="3615972" y="1111056"/>
            <a:ext cx="7431438" cy="4840003"/>
          </a:xfrm>
          <a:prstGeom prst="rect">
            <a:avLst/>
          </a:prstGeom>
        </p:spPr>
      </p:pic>
    </p:spTree>
    <p:extLst>
      <p:ext uri="{BB962C8B-B14F-4D97-AF65-F5344CB8AC3E}">
        <p14:creationId xmlns:p14="http://schemas.microsoft.com/office/powerpoint/2010/main" val="289867508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a:xfrm>
            <a:off x="156610" y="-135925"/>
            <a:ext cx="5939009" cy="1246981"/>
          </a:xfrm>
        </p:spPr>
        <p:txBody>
          <a:bodyPr>
            <a:normAutofit/>
          </a:bodyPr>
          <a:lstStyle/>
          <a:p>
            <a:pPr algn="ctr"/>
            <a:r>
              <a:rPr lang="en-US" dirty="0"/>
              <a:t>DOB Cabaret Code Notes</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59</a:t>
            </a:fld>
            <a:endParaRPr lang="en-US" dirty="0"/>
          </a:p>
        </p:txBody>
      </p:sp>
      <p:pic>
        <p:nvPicPr>
          <p:cNvPr id="9" name="Picture 8">
            <a:extLst>
              <a:ext uri="{FF2B5EF4-FFF2-40B4-BE49-F238E27FC236}">
                <a16:creationId xmlns:a16="http://schemas.microsoft.com/office/drawing/2014/main" id="{0B44DDC4-034E-4340-B363-5AF91105BD3C}"/>
              </a:ext>
            </a:extLst>
          </p:cNvPr>
          <p:cNvPicPr>
            <a:picLocks noChangeAspect="1"/>
          </p:cNvPicPr>
          <p:nvPr/>
        </p:nvPicPr>
        <p:blipFill>
          <a:blip r:embed="rId3"/>
          <a:stretch>
            <a:fillRect/>
          </a:stretch>
        </p:blipFill>
        <p:spPr>
          <a:xfrm>
            <a:off x="1313491" y="1803035"/>
            <a:ext cx="1812624" cy="2348835"/>
          </a:xfrm>
          <a:prstGeom prst="rect">
            <a:avLst/>
          </a:prstGeom>
        </p:spPr>
      </p:pic>
      <p:pic>
        <p:nvPicPr>
          <p:cNvPr id="3" name="Picture 2">
            <a:extLst>
              <a:ext uri="{FF2B5EF4-FFF2-40B4-BE49-F238E27FC236}">
                <a16:creationId xmlns:a16="http://schemas.microsoft.com/office/drawing/2014/main" id="{40685D44-053B-BD47-8977-2A367A1D5026}"/>
              </a:ext>
            </a:extLst>
          </p:cNvPr>
          <p:cNvPicPr>
            <a:picLocks noChangeAspect="1"/>
          </p:cNvPicPr>
          <p:nvPr/>
        </p:nvPicPr>
        <p:blipFill>
          <a:blip r:embed="rId4"/>
          <a:stretch>
            <a:fillRect/>
          </a:stretch>
        </p:blipFill>
        <p:spPr>
          <a:xfrm>
            <a:off x="6095619" y="318892"/>
            <a:ext cx="4437154" cy="5746944"/>
          </a:xfrm>
          <a:prstGeom prst="rect">
            <a:avLst/>
          </a:prstGeom>
        </p:spPr>
      </p:pic>
      <p:sp>
        <p:nvSpPr>
          <p:cNvPr id="8" name="TextBox 7">
            <a:extLst>
              <a:ext uri="{FF2B5EF4-FFF2-40B4-BE49-F238E27FC236}">
                <a16:creationId xmlns:a16="http://schemas.microsoft.com/office/drawing/2014/main" id="{6E596B5E-4D6A-FF41-B6DB-1CA08A55A46C}"/>
              </a:ext>
            </a:extLst>
          </p:cNvPr>
          <p:cNvSpPr txBox="1"/>
          <p:nvPr/>
        </p:nvSpPr>
        <p:spPr>
          <a:xfrm>
            <a:off x="395416" y="4621427"/>
            <a:ext cx="4090087" cy="646331"/>
          </a:xfrm>
          <a:prstGeom prst="rect">
            <a:avLst/>
          </a:prstGeom>
          <a:noFill/>
        </p:spPr>
        <p:txBody>
          <a:bodyPr wrap="square" rtlCol="0">
            <a:spAutoFit/>
          </a:bodyPr>
          <a:lstStyle/>
          <a:p>
            <a:r>
              <a:rPr lang="en-US" dirty="0"/>
              <a:t>Omits approvals by Community Boards and State Liquor Authority</a:t>
            </a:r>
          </a:p>
        </p:txBody>
      </p:sp>
    </p:spTree>
    <p:extLst>
      <p:ext uri="{BB962C8B-B14F-4D97-AF65-F5344CB8AC3E}">
        <p14:creationId xmlns:p14="http://schemas.microsoft.com/office/powerpoint/2010/main" val="331769522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9700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4EFE8-9AE7-A147-8724-E0FB925CA31A}"/>
              </a:ext>
            </a:extLst>
          </p:cNvPr>
          <p:cNvPicPr>
            <a:picLocks noChangeAspect="1"/>
          </p:cNvPicPr>
          <p:nvPr/>
        </p:nvPicPr>
        <p:blipFill>
          <a:blip r:embed="rId3"/>
          <a:stretch>
            <a:fillRect/>
          </a:stretch>
        </p:blipFill>
        <p:spPr>
          <a:xfrm>
            <a:off x="2737860" y="0"/>
            <a:ext cx="6716280" cy="6858000"/>
          </a:xfrm>
          <a:prstGeom prst="rect">
            <a:avLst/>
          </a:prstGeom>
        </p:spPr>
      </p:pic>
      <p:sp>
        <p:nvSpPr>
          <p:cNvPr id="5" name="Slide Number Placeholder 4">
            <a:extLst>
              <a:ext uri="{FF2B5EF4-FFF2-40B4-BE49-F238E27FC236}">
                <a16:creationId xmlns:a16="http://schemas.microsoft.com/office/drawing/2014/main" id="{E29180A0-56F8-1B4C-A5E8-0AA8FBA8F067}"/>
              </a:ext>
            </a:extLst>
          </p:cNvPr>
          <p:cNvSpPr>
            <a:spLocks noGrp="1"/>
          </p:cNvSpPr>
          <p:nvPr>
            <p:ph type="sldNum" sz="quarter" idx="12"/>
          </p:nvPr>
        </p:nvSpPr>
        <p:spPr/>
        <p:txBody>
          <a:bodyPr/>
          <a:lstStyle/>
          <a:p>
            <a:fld id="{6D22F896-40B5-4ADD-8801-0D06FADFA095}" type="slidenum">
              <a:rPr lang="en-US" smtClean="0"/>
              <a:t>6</a:t>
            </a:fld>
            <a:endParaRPr lang="en-US" dirty="0"/>
          </a:p>
        </p:txBody>
      </p:sp>
      <p:sp>
        <p:nvSpPr>
          <p:cNvPr id="4" name="Title 3">
            <a:extLst>
              <a:ext uri="{FF2B5EF4-FFF2-40B4-BE49-F238E27FC236}">
                <a16:creationId xmlns:a16="http://schemas.microsoft.com/office/drawing/2014/main" id="{7C6177C7-81BE-CC45-9541-906AE954073B}"/>
              </a:ext>
            </a:extLst>
          </p:cNvPr>
          <p:cNvSpPr>
            <a:spLocks noGrp="1"/>
          </p:cNvSpPr>
          <p:nvPr>
            <p:ph type="title" idx="4294967295"/>
          </p:nvPr>
        </p:nvSpPr>
        <p:spPr>
          <a:xfrm>
            <a:off x="312516" y="222250"/>
            <a:ext cx="6715125" cy="1495425"/>
          </a:xfrm>
        </p:spPr>
        <p:txBody>
          <a:bodyPr/>
          <a:lstStyle/>
          <a:p>
            <a:r>
              <a:rPr lang="en-US" dirty="0"/>
              <a:t>Lincoln  Center</a:t>
            </a:r>
            <a:br>
              <a:rPr lang="en-US" dirty="0"/>
            </a:br>
            <a:r>
              <a:rPr lang="en-US" dirty="0"/>
              <a:t>Midsummer night swing</a:t>
            </a:r>
          </a:p>
        </p:txBody>
      </p:sp>
    </p:spTree>
    <p:extLst>
      <p:ext uri="{BB962C8B-B14F-4D97-AF65-F5344CB8AC3E}">
        <p14:creationId xmlns:p14="http://schemas.microsoft.com/office/powerpoint/2010/main" val="2420457289"/>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pPr algn="ctr"/>
            <a:r>
              <a:rPr lang="en-US" dirty="0"/>
              <a:t>DOB Cabaret Code Notes</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p:txBody>
          <a:bodyPr>
            <a:normAutofit lnSpcReduction="10000"/>
          </a:bodyPr>
          <a:lstStyle/>
          <a:p>
            <a:pPr marL="0" indent="0">
              <a:buNone/>
            </a:pPr>
            <a:r>
              <a:rPr lang="en-US" dirty="0"/>
              <a:t>The DOB has prepared a publication “Code Notes” which incorrectly conflates §32-15 A and C:</a:t>
            </a:r>
          </a:p>
          <a:p>
            <a:pPr marL="457200" lvl="1" indent="0">
              <a:buNone/>
            </a:pPr>
            <a:r>
              <a:rPr lang="en-US" dirty="0"/>
              <a:t>Use Group 6 - Eating or drinking establishments with entertainment and a capacity of 200 persons or fewer, including those which provide outdoor table service or have music for which there is no cover charge and no specified show time. </a:t>
            </a:r>
          </a:p>
          <a:p>
            <a:r>
              <a:rPr lang="en-US" dirty="0"/>
              <a:t>200 person Capacity limit is in C.</a:t>
            </a:r>
          </a:p>
          <a:p>
            <a:r>
              <a:rPr lang="en-US" dirty="0"/>
              <a:t>Reference to cover charge and showtime is in A.</a:t>
            </a:r>
          </a:p>
          <a:p>
            <a:r>
              <a:rPr lang="en-US" dirty="0"/>
              <a:t>DOB incorrectly conflates A and C.</a:t>
            </a:r>
          </a:p>
        </p:txBody>
      </p:sp>
      <p:sp>
        <p:nvSpPr>
          <p:cNvPr id="5" name="Slide Number Placeholder 4">
            <a:extLst>
              <a:ext uri="{FF2B5EF4-FFF2-40B4-BE49-F238E27FC236}">
                <a16:creationId xmlns:a16="http://schemas.microsoft.com/office/drawing/2014/main" id="{E63E21AB-9E30-4049-A775-E25DB7292FE5}"/>
              </a:ext>
            </a:extLst>
          </p:cNvPr>
          <p:cNvSpPr>
            <a:spLocks noGrp="1"/>
          </p:cNvSpPr>
          <p:nvPr>
            <p:ph type="sldNum" sz="quarter" idx="12"/>
          </p:nvPr>
        </p:nvSpPr>
        <p:spPr/>
        <p:txBody>
          <a:bodyPr/>
          <a:lstStyle/>
          <a:p>
            <a:fld id="{6D22F896-40B5-4ADD-8801-0D06FADFA095}" type="slidenum">
              <a:rPr lang="en-US" smtClean="0"/>
              <a:t>60</a:t>
            </a:fld>
            <a:endParaRPr lang="en-US" dirty="0"/>
          </a:p>
        </p:txBody>
      </p:sp>
    </p:spTree>
    <p:extLst>
      <p:ext uri="{BB962C8B-B14F-4D97-AF65-F5344CB8AC3E}">
        <p14:creationId xmlns:p14="http://schemas.microsoft.com/office/powerpoint/2010/main" val="27760896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9111-0D27-F44B-B4DF-3C76E6DC5454}"/>
              </a:ext>
            </a:extLst>
          </p:cNvPr>
          <p:cNvSpPr>
            <a:spLocks noGrp="1"/>
          </p:cNvSpPr>
          <p:nvPr>
            <p:ph type="title"/>
          </p:nvPr>
        </p:nvSpPr>
        <p:spPr/>
        <p:txBody>
          <a:bodyPr>
            <a:normAutofit fontScale="90000"/>
          </a:bodyPr>
          <a:lstStyle/>
          <a:p>
            <a:pPr algn="ctr"/>
            <a:r>
              <a:rPr lang="en-US" dirty="0"/>
              <a:t>See supplemental slides</a:t>
            </a:r>
            <a:br>
              <a:rPr lang="en-US" dirty="0"/>
            </a:br>
            <a:r>
              <a:rPr lang="en-US" dirty="0"/>
              <a:t>SLA – Method of operation Application – becomes conditions of license</a:t>
            </a:r>
          </a:p>
        </p:txBody>
      </p:sp>
      <p:pic>
        <p:nvPicPr>
          <p:cNvPr id="4" name="Content Placeholder 3">
            <a:extLst>
              <a:ext uri="{FF2B5EF4-FFF2-40B4-BE49-F238E27FC236}">
                <a16:creationId xmlns:a16="http://schemas.microsoft.com/office/drawing/2014/main" id="{A4BC45B8-B1E0-EA4C-ABE1-49F0125021C6}"/>
              </a:ext>
            </a:extLst>
          </p:cNvPr>
          <p:cNvPicPr>
            <a:picLocks noGrp="1"/>
          </p:cNvPicPr>
          <p:nvPr>
            <p:ph idx="1"/>
          </p:nvPr>
        </p:nvPicPr>
        <p:blipFill>
          <a:blip r:embed="rId3"/>
          <a:stretch>
            <a:fillRect/>
          </a:stretch>
        </p:blipFill>
        <p:spPr>
          <a:xfrm>
            <a:off x="1681163" y="2547144"/>
            <a:ext cx="8826500" cy="2946400"/>
          </a:xfrm>
          <a:prstGeom prst="rect">
            <a:avLst/>
          </a:prstGeom>
        </p:spPr>
      </p:pic>
      <p:sp>
        <p:nvSpPr>
          <p:cNvPr id="5" name="Slide Number Placeholder 4">
            <a:extLst>
              <a:ext uri="{FF2B5EF4-FFF2-40B4-BE49-F238E27FC236}">
                <a16:creationId xmlns:a16="http://schemas.microsoft.com/office/drawing/2014/main" id="{ED5EFB65-E55B-964E-B419-854056D5ABB2}"/>
              </a:ext>
            </a:extLst>
          </p:cNvPr>
          <p:cNvSpPr>
            <a:spLocks noGrp="1"/>
          </p:cNvSpPr>
          <p:nvPr>
            <p:ph type="sldNum" sz="quarter" idx="12"/>
          </p:nvPr>
        </p:nvSpPr>
        <p:spPr/>
        <p:txBody>
          <a:bodyPr/>
          <a:lstStyle/>
          <a:p>
            <a:fld id="{6D22F896-40B5-4ADD-8801-0D06FADFA095}" type="slidenum">
              <a:rPr lang="en-US" smtClean="0"/>
              <a:t>61</a:t>
            </a:fld>
            <a:endParaRPr lang="en-US" dirty="0"/>
          </a:p>
        </p:txBody>
      </p:sp>
    </p:spTree>
    <p:extLst>
      <p:ext uri="{BB962C8B-B14F-4D97-AF65-F5344CB8AC3E}">
        <p14:creationId xmlns:p14="http://schemas.microsoft.com/office/powerpoint/2010/main" val="165979306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9111-0D27-F44B-B4DF-3C76E6DC5454}"/>
              </a:ext>
            </a:extLst>
          </p:cNvPr>
          <p:cNvSpPr>
            <a:spLocks noGrp="1"/>
          </p:cNvSpPr>
          <p:nvPr>
            <p:ph type="title"/>
          </p:nvPr>
        </p:nvSpPr>
        <p:spPr>
          <a:xfrm>
            <a:off x="1111433" y="1592879"/>
            <a:ext cx="10251112" cy="3398846"/>
          </a:xfrm>
        </p:spPr>
        <p:txBody>
          <a:bodyPr>
            <a:noAutofit/>
          </a:bodyPr>
          <a:lstStyle/>
          <a:p>
            <a:pPr algn="ctr"/>
            <a:r>
              <a:rPr lang="en-US" sz="4800" dirty="0"/>
              <a:t>State liquor Authority regulation of dancing and music</a:t>
            </a:r>
          </a:p>
        </p:txBody>
      </p:sp>
      <p:sp>
        <p:nvSpPr>
          <p:cNvPr id="5" name="Slide Number Placeholder 4">
            <a:extLst>
              <a:ext uri="{FF2B5EF4-FFF2-40B4-BE49-F238E27FC236}">
                <a16:creationId xmlns:a16="http://schemas.microsoft.com/office/drawing/2014/main" id="{ED5EFB65-E55B-964E-B419-854056D5ABB2}"/>
              </a:ext>
            </a:extLst>
          </p:cNvPr>
          <p:cNvSpPr>
            <a:spLocks noGrp="1"/>
          </p:cNvSpPr>
          <p:nvPr>
            <p:ph type="sldNum" sz="quarter" idx="12"/>
          </p:nvPr>
        </p:nvSpPr>
        <p:spPr/>
        <p:txBody>
          <a:bodyPr/>
          <a:lstStyle/>
          <a:p>
            <a:fld id="{6D22F896-40B5-4ADD-8801-0D06FADFA095}" type="slidenum">
              <a:rPr lang="en-US" smtClean="0"/>
              <a:t>62</a:t>
            </a:fld>
            <a:endParaRPr lang="en-US" dirty="0"/>
          </a:p>
        </p:txBody>
      </p:sp>
    </p:spTree>
    <p:extLst>
      <p:ext uri="{BB962C8B-B14F-4D97-AF65-F5344CB8AC3E}">
        <p14:creationId xmlns:p14="http://schemas.microsoft.com/office/powerpoint/2010/main" val="239958035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9111-0D27-F44B-B4DF-3C76E6DC5454}"/>
              </a:ext>
            </a:extLst>
          </p:cNvPr>
          <p:cNvSpPr>
            <a:spLocks noGrp="1"/>
          </p:cNvSpPr>
          <p:nvPr>
            <p:ph type="title"/>
          </p:nvPr>
        </p:nvSpPr>
        <p:spPr>
          <a:xfrm>
            <a:off x="6096000" y="1002890"/>
            <a:ext cx="5223498" cy="1575978"/>
          </a:xfrm>
        </p:spPr>
        <p:txBody>
          <a:bodyPr>
            <a:normAutofit fontScale="90000"/>
          </a:bodyPr>
          <a:lstStyle/>
          <a:p>
            <a:r>
              <a:rPr lang="en-US" dirty="0"/>
              <a:t>REGULATION OF DANCING BY THE NY STATE LIQUOR AUTHORITY (SLA) at Queens Listening Tour</a:t>
            </a:r>
          </a:p>
        </p:txBody>
      </p:sp>
      <p:pic>
        <p:nvPicPr>
          <p:cNvPr id="4" name="Content Placeholder 3">
            <a:extLst>
              <a:ext uri="{FF2B5EF4-FFF2-40B4-BE49-F238E27FC236}">
                <a16:creationId xmlns:a16="http://schemas.microsoft.com/office/drawing/2014/main" id="{FA75A045-EFFC-E245-84A7-C4F5C08A91FE}"/>
              </a:ext>
            </a:extLst>
          </p:cNvPr>
          <p:cNvPicPr>
            <a:picLocks noGrp="1" noChangeAspect="1"/>
          </p:cNvPicPr>
          <p:nvPr>
            <p:ph idx="1"/>
          </p:nvPr>
        </p:nvPicPr>
        <p:blipFill>
          <a:blip r:embed="rId3"/>
          <a:stretch>
            <a:fillRect/>
          </a:stretch>
        </p:blipFill>
        <p:spPr>
          <a:xfrm>
            <a:off x="399615" y="156742"/>
            <a:ext cx="4618455" cy="6440704"/>
          </a:xfrm>
          <a:prstGeom prst="rect">
            <a:avLst/>
          </a:prstGeom>
        </p:spPr>
      </p:pic>
      <p:sp>
        <p:nvSpPr>
          <p:cNvPr id="5" name="Slide Number Placeholder 4">
            <a:extLst>
              <a:ext uri="{FF2B5EF4-FFF2-40B4-BE49-F238E27FC236}">
                <a16:creationId xmlns:a16="http://schemas.microsoft.com/office/drawing/2014/main" id="{FC4E65EA-5359-9A46-8ED4-B5F51439877C}"/>
              </a:ext>
            </a:extLst>
          </p:cNvPr>
          <p:cNvSpPr>
            <a:spLocks noGrp="1"/>
          </p:cNvSpPr>
          <p:nvPr>
            <p:ph type="sldNum" sz="quarter" idx="12"/>
          </p:nvPr>
        </p:nvSpPr>
        <p:spPr/>
        <p:txBody>
          <a:bodyPr/>
          <a:lstStyle/>
          <a:p>
            <a:fld id="{6D22F896-40B5-4ADD-8801-0D06FADFA095}" type="slidenum">
              <a:rPr lang="en-US" smtClean="0"/>
              <a:t>63</a:t>
            </a:fld>
            <a:endParaRPr lang="en-US" dirty="0"/>
          </a:p>
        </p:txBody>
      </p:sp>
    </p:spTree>
    <p:extLst>
      <p:ext uri="{BB962C8B-B14F-4D97-AF65-F5344CB8AC3E}">
        <p14:creationId xmlns:p14="http://schemas.microsoft.com/office/powerpoint/2010/main" val="408119998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9111-0D27-F44B-B4DF-3C76E6DC5454}"/>
              </a:ext>
            </a:extLst>
          </p:cNvPr>
          <p:cNvSpPr>
            <a:spLocks noGrp="1"/>
          </p:cNvSpPr>
          <p:nvPr>
            <p:ph type="title"/>
          </p:nvPr>
        </p:nvSpPr>
        <p:spPr/>
        <p:txBody>
          <a:bodyPr/>
          <a:lstStyle/>
          <a:p>
            <a:r>
              <a:rPr lang="en-US" dirty="0"/>
              <a:t>***SLA – Method of operation Application</a:t>
            </a:r>
          </a:p>
        </p:txBody>
      </p:sp>
      <p:pic>
        <p:nvPicPr>
          <p:cNvPr id="4" name="Content Placeholder 3">
            <a:extLst>
              <a:ext uri="{FF2B5EF4-FFF2-40B4-BE49-F238E27FC236}">
                <a16:creationId xmlns:a16="http://schemas.microsoft.com/office/drawing/2014/main" id="{A4BC45B8-B1E0-EA4C-ABE1-49F0125021C6}"/>
              </a:ext>
            </a:extLst>
          </p:cNvPr>
          <p:cNvPicPr>
            <a:picLocks noGrp="1"/>
          </p:cNvPicPr>
          <p:nvPr>
            <p:ph idx="1"/>
          </p:nvPr>
        </p:nvPicPr>
        <p:blipFill>
          <a:blip r:embed="rId3"/>
          <a:stretch>
            <a:fillRect/>
          </a:stretch>
        </p:blipFill>
        <p:spPr>
          <a:xfrm>
            <a:off x="1681163" y="2547144"/>
            <a:ext cx="8826500" cy="2946400"/>
          </a:xfrm>
          <a:prstGeom prst="rect">
            <a:avLst/>
          </a:prstGeom>
        </p:spPr>
      </p:pic>
      <p:sp>
        <p:nvSpPr>
          <p:cNvPr id="5" name="Slide Number Placeholder 4">
            <a:extLst>
              <a:ext uri="{FF2B5EF4-FFF2-40B4-BE49-F238E27FC236}">
                <a16:creationId xmlns:a16="http://schemas.microsoft.com/office/drawing/2014/main" id="{ED5EFB65-E55B-964E-B419-854056D5ABB2}"/>
              </a:ext>
            </a:extLst>
          </p:cNvPr>
          <p:cNvSpPr>
            <a:spLocks noGrp="1"/>
          </p:cNvSpPr>
          <p:nvPr>
            <p:ph type="sldNum" sz="quarter" idx="12"/>
          </p:nvPr>
        </p:nvSpPr>
        <p:spPr/>
        <p:txBody>
          <a:bodyPr/>
          <a:lstStyle/>
          <a:p>
            <a:fld id="{6D22F896-40B5-4ADD-8801-0D06FADFA095}" type="slidenum">
              <a:rPr lang="en-US" smtClean="0"/>
              <a:t>64</a:t>
            </a:fld>
            <a:endParaRPr lang="en-US" dirty="0"/>
          </a:p>
        </p:txBody>
      </p:sp>
    </p:spTree>
    <p:extLst>
      <p:ext uri="{BB962C8B-B14F-4D97-AF65-F5344CB8AC3E}">
        <p14:creationId xmlns:p14="http://schemas.microsoft.com/office/powerpoint/2010/main" val="212002496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9111-0D27-F44B-B4DF-3C76E6DC5454}"/>
              </a:ext>
            </a:extLst>
          </p:cNvPr>
          <p:cNvSpPr>
            <a:spLocks noGrp="1"/>
          </p:cNvSpPr>
          <p:nvPr>
            <p:ph type="title"/>
          </p:nvPr>
        </p:nvSpPr>
        <p:spPr/>
        <p:txBody>
          <a:bodyPr/>
          <a:lstStyle/>
          <a:p>
            <a:r>
              <a:rPr lang="en-US" dirty="0"/>
              <a:t>REGULATION OF DANCING BY THE NY STATE LIQUOR AUTHORITY (SLA).</a:t>
            </a:r>
          </a:p>
        </p:txBody>
      </p:sp>
      <p:sp>
        <p:nvSpPr>
          <p:cNvPr id="3" name="Content Placeholder 2">
            <a:extLst>
              <a:ext uri="{FF2B5EF4-FFF2-40B4-BE49-F238E27FC236}">
                <a16:creationId xmlns:a16="http://schemas.microsoft.com/office/drawing/2014/main" id="{5BA3BA57-0D9D-FA44-B503-85DD9B7C80FE}"/>
              </a:ext>
            </a:extLst>
          </p:cNvPr>
          <p:cNvSpPr>
            <a:spLocks noGrp="1"/>
          </p:cNvSpPr>
          <p:nvPr>
            <p:ph idx="1"/>
          </p:nvPr>
        </p:nvSpPr>
        <p:spPr/>
        <p:txBody>
          <a:bodyPr>
            <a:normAutofit/>
          </a:bodyPr>
          <a:lstStyle/>
          <a:p>
            <a:r>
              <a:rPr lang="en-US" dirty="0"/>
              <a:t>Deputy CEO of SLA at Nightlife Listening Tour:</a:t>
            </a:r>
          </a:p>
          <a:p>
            <a:r>
              <a:rPr lang="en-US" dirty="0"/>
              <a:t>It's part of the application that the licensee-applicant. It is called the method of operation. On that page we ask – Will there be dancing? Will there be DJs?  What is the type of music? </a:t>
            </a:r>
          </a:p>
          <a:p>
            <a:r>
              <a:rPr lang="en-US" dirty="0"/>
              <a:t>So when you apply for your license and	you did not check off dancing, dancing is not permitted. .. So you	have to do file a method of operation change.</a:t>
            </a:r>
          </a:p>
          <a:p>
            <a:endParaRPr lang="en-US" dirty="0"/>
          </a:p>
        </p:txBody>
      </p:sp>
      <p:sp>
        <p:nvSpPr>
          <p:cNvPr id="5" name="Slide Number Placeholder 4">
            <a:extLst>
              <a:ext uri="{FF2B5EF4-FFF2-40B4-BE49-F238E27FC236}">
                <a16:creationId xmlns:a16="http://schemas.microsoft.com/office/drawing/2014/main" id="{61EA8732-DEE5-3744-B15A-85137513851C}"/>
              </a:ext>
            </a:extLst>
          </p:cNvPr>
          <p:cNvSpPr>
            <a:spLocks noGrp="1"/>
          </p:cNvSpPr>
          <p:nvPr>
            <p:ph type="sldNum" sz="quarter" idx="12"/>
          </p:nvPr>
        </p:nvSpPr>
        <p:spPr/>
        <p:txBody>
          <a:bodyPr/>
          <a:lstStyle/>
          <a:p>
            <a:fld id="{6D22F896-40B5-4ADD-8801-0D06FADFA095}" type="slidenum">
              <a:rPr lang="en-US" smtClean="0"/>
              <a:t>65</a:t>
            </a:fld>
            <a:endParaRPr lang="en-US" dirty="0"/>
          </a:p>
        </p:txBody>
      </p:sp>
    </p:spTree>
    <p:extLst>
      <p:ext uri="{BB962C8B-B14F-4D97-AF65-F5344CB8AC3E}">
        <p14:creationId xmlns:p14="http://schemas.microsoft.com/office/powerpoint/2010/main" val="50414536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9111-0D27-F44B-B4DF-3C76E6DC5454}"/>
              </a:ext>
            </a:extLst>
          </p:cNvPr>
          <p:cNvSpPr>
            <a:spLocks noGrp="1"/>
          </p:cNvSpPr>
          <p:nvPr>
            <p:ph type="title"/>
          </p:nvPr>
        </p:nvSpPr>
        <p:spPr/>
        <p:txBody>
          <a:bodyPr/>
          <a:lstStyle/>
          <a:p>
            <a:r>
              <a:rPr lang="en-US" dirty="0"/>
              <a:t>REGULATION OF DANCING BY THE NY STATE LIQUOR AUTHORITY (SLA).</a:t>
            </a:r>
          </a:p>
        </p:txBody>
      </p:sp>
      <p:sp>
        <p:nvSpPr>
          <p:cNvPr id="3" name="Content Placeholder 2">
            <a:extLst>
              <a:ext uri="{FF2B5EF4-FFF2-40B4-BE49-F238E27FC236}">
                <a16:creationId xmlns:a16="http://schemas.microsoft.com/office/drawing/2014/main" id="{5BA3BA57-0D9D-FA44-B503-85DD9B7C80FE}"/>
              </a:ext>
            </a:extLst>
          </p:cNvPr>
          <p:cNvSpPr>
            <a:spLocks noGrp="1"/>
          </p:cNvSpPr>
          <p:nvPr>
            <p:ph idx="1"/>
          </p:nvPr>
        </p:nvSpPr>
        <p:spPr/>
        <p:txBody>
          <a:bodyPr/>
          <a:lstStyle/>
          <a:p>
            <a:r>
              <a:rPr lang="en-US" dirty="0"/>
              <a:t>Deputy CEO of SLA at Nightlife Listening Tour:</a:t>
            </a:r>
          </a:p>
          <a:p>
            <a:r>
              <a:rPr lang="en-US" dirty="0"/>
              <a:t>“I'm a state agency. We have state laws and regulations. [The repeal of the Cabaret Law] really didn't have an effect on us because we have our own way to regulate dancing.”</a:t>
            </a:r>
          </a:p>
          <a:p>
            <a:endParaRPr lang="en-US" dirty="0"/>
          </a:p>
        </p:txBody>
      </p:sp>
      <p:sp>
        <p:nvSpPr>
          <p:cNvPr id="5" name="Slide Number Placeholder 4">
            <a:extLst>
              <a:ext uri="{FF2B5EF4-FFF2-40B4-BE49-F238E27FC236}">
                <a16:creationId xmlns:a16="http://schemas.microsoft.com/office/drawing/2014/main" id="{98DB7143-353C-0645-ACD2-20113DB4B1F5}"/>
              </a:ext>
            </a:extLst>
          </p:cNvPr>
          <p:cNvSpPr>
            <a:spLocks noGrp="1"/>
          </p:cNvSpPr>
          <p:nvPr>
            <p:ph type="sldNum" sz="quarter" idx="12"/>
          </p:nvPr>
        </p:nvSpPr>
        <p:spPr/>
        <p:txBody>
          <a:bodyPr/>
          <a:lstStyle/>
          <a:p>
            <a:fld id="{6D22F896-40B5-4ADD-8801-0D06FADFA095}" type="slidenum">
              <a:rPr lang="en-US" smtClean="0"/>
              <a:t>66</a:t>
            </a:fld>
            <a:endParaRPr lang="en-US" dirty="0"/>
          </a:p>
        </p:txBody>
      </p:sp>
    </p:spTree>
    <p:extLst>
      <p:ext uri="{BB962C8B-B14F-4D97-AF65-F5344CB8AC3E}">
        <p14:creationId xmlns:p14="http://schemas.microsoft.com/office/powerpoint/2010/main" val="299119601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5F9A-73FD-6B41-8318-C96643E7F900}"/>
              </a:ext>
            </a:extLst>
          </p:cNvPr>
          <p:cNvSpPr>
            <a:spLocks noGrp="1"/>
          </p:cNvSpPr>
          <p:nvPr>
            <p:ph type="title"/>
          </p:nvPr>
        </p:nvSpPr>
        <p:spPr>
          <a:xfrm>
            <a:off x="1681059" y="2428406"/>
            <a:ext cx="9134908" cy="1152708"/>
          </a:xfrm>
          <a:noFill/>
        </p:spPr>
        <p:txBody>
          <a:bodyPr>
            <a:normAutofit fontScale="90000"/>
          </a:bodyPr>
          <a:lstStyle/>
          <a:p>
            <a:pPr algn="ctr"/>
            <a:r>
              <a:rPr lang="en-US" sz="6000" dirty="0"/>
              <a:t>Dob and fire department</a:t>
            </a:r>
            <a:br>
              <a:rPr lang="en-US" sz="6000" dirty="0"/>
            </a:br>
            <a:r>
              <a:rPr lang="en-US" sz="6000" dirty="0"/>
              <a:t>Miscellaneous notes</a:t>
            </a:r>
          </a:p>
        </p:txBody>
      </p:sp>
      <p:sp>
        <p:nvSpPr>
          <p:cNvPr id="4" name="Slide Number Placeholder 3">
            <a:extLst>
              <a:ext uri="{FF2B5EF4-FFF2-40B4-BE49-F238E27FC236}">
                <a16:creationId xmlns:a16="http://schemas.microsoft.com/office/drawing/2014/main" id="{E70F4BFB-B5D3-AA45-B653-6122F841EF17}"/>
              </a:ext>
            </a:extLst>
          </p:cNvPr>
          <p:cNvSpPr>
            <a:spLocks noGrp="1"/>
          </p:cNvSpPr>
          <p:nvPr>
            <p:ph type="sldNum" sz="quarter" idx="12"/>
          </p:nvPr>
        </p:nvSpPr>
        <p:spPr/>
        <p:txBody>
          <a:bodyPr/>
          <a:lstStyle/>
          <a:p>
            <a:fld id="{6D22F896-40B5-4ADD-8801-0D06FADFA095}" type="slidenum">
              <a:rPr lang="en-US" smtClean="0"/>
              <a:t>67</a:t>
            </a:fld>
            <a:endParaRPr lang="en-US" dirty="0"/>
          </a:p>
        </p:txBody>
      </p:sp>
    </p:spTree>
    <p:extLst>
      <p:ext uri="{BB962C8B-B14F-4D97-AF65-F5344CB8AC3E}">
        <p14:creationId xmlns:p14="http://schemas.microsoft.com/office/powerpoint/2010/main" val="12192872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5F9A-73FD-6B41-8318-C96643E7F900}"/>
              </a:ext>
            </a:extLst>
          </p:cNvPr>
          <p:cNvSpPr>
            <a:spLocks noGrp="1"/>
          </p:cNvSpPr>
          <p:nvPr>
            <p:ph type="title"/>
          </p:nvPr>
        </p:nvSpPr>
        <p:spPr>
          <a:noFill/>
        </p:spPr>
        <p:txBody>
          <a:bodyPr/>
          <a:lstStyle/>
          <a:p>
            <a:r>
              <a:rPr lang="en-US" dirty="0"/>
              <a:t>Place of Assembly certificate of operation</a:t>
            </a:r>
          </a:p>
        </p:txBody>
      </p:sp>
      <p:pic>
        <p:nvPicPr>
          <p:cNvPr id="5" name="Content Placeholder 4">
            <a:extLst>
              <a:ext uri="{FF2B5EF4-FFF2-40B4-BE49-F238E27FC236}">
                <a16:creationId xmlns:a16="http://schemas.microsoft.com/office/drawing/2014/main" id="{45A3BD18-5E5E-1245-9C77-B46D2B97881E}"/>
              </a:ext>
            </a:extLst>
          </p:cNvPr>
          <p:cNvPicPr>
            <a:picLocks noGrp="1" noChangeAspect="1"/>
          </p:cNvPicPr>
          <p:nvPr>
            <p:ph idx="1"/>
          </p:nvPr>
        </p:nvPicPr>
        <p:blipFill>
          <a:blip r:embed="rId3"/>
          <a:stretch>
            <a:fillRect/>
          </a:stretch>
        </p:blipFill>
        <p:spPr>
          <a:xfrm>
            <a:off x="422033" y="2861915"/>
            <a:ext cx="11105297" cy="1707365"/>
          </a:xfrm>
        </p:spPr>
      </p:pic>
      <p:sp>
        <p:nvSpPr>
          <p:cNvPr id="4" name="Slide Number Placeholder 3">
            <a:extLst>
              <a:ext uri="{FF2B5EF4-FFF2-40B4-BE49-F238E27FC236}">
                <a16:creationId xmlns:a16="http://schemas.microsoft.com/office/drawing/2014/main" id="{E70F4BFB-B5D3-AA45-B653-6122F841EF17}"/>
              </a:ext>
            </a:extLst>
          </p:cNvPr>
          <p:cNvSpPr>
            <a:spLocks noGrp="1"/>
          </p:cNvSpPr>
          <p:nvPr>
            <p:ph type="sldNum" sz="quarter" idx="12"/>
          </p:nvPr>
        </p:nvSpPr>
        <p:spPr/>
        <p:txBody>
          <a:bodyPr/>
          <a:lstStyle/>
          <a:p>
            <a:fld id="{6D22F896-40B5-4ADD-8801-0D06FADFA095}" type="slidenum">
              <a:rPr lang="en-US" smtClean="0"/>
              <a:t>68</a:t>
            </a:fld>
            <a:endParaRPr lang="en-US" dirty="0"/>
          </a:p>
        </p:txBody>
      </p:sp>
      <p:sp>
        <p:nvSpPr>
          <p:cNvPr id="6" name="TextBox 5">
            <a:extLst>
              <a:ext uri="{FF2B5EF4-FFF2-40B4-BE49-F238E27FC236}">
                <a16:creationId xmlns:a16="http://schemas.microsoft.com/office/drawing/2014/main" id="{B6AEE2E5-435C-2742-A50D-6BC1CBBAC222}"/>
              </a:ext>
            </a:extLst>
          </p:cNvPr>
          <p:cNvSpPr txBox="1"/>
          <p:nvPr/>
        </p:nvSpPr>
        <p:spPr>
          <a:xfrm>
            <a:off x="832338" y="5369169"/>
            <a:ext cx="9483970" cy="369332"/>
          </a:xfrm>
          <a:prstGeom prst="rect">
            <a:avLst/>
          </a:prstGeom>
          <a:noFill/>
        </p:spPr>
        <p:txBody>
          <a:bodyPr wrap="square" rtlCol="0">
            <a:spAutoFit/>
          </a:bodyPr>
          <a:lstStyle/>
          <a:p>
            <a:r>
              <a:rPr lang="en-US" dirty="0"/>
              <a:t>Required if “ 75 or more members of the public gather indoors.”</a:t>
            </a:r>
          </a:p>
        </p:txBody>
      </p:sp>
    </p:spTree>
    <p:extLst>
      <p:ext uri="{BB962C8B-B14F-4D97-AF65-F5344CB8AC3E}">
        <p14:creationId xmlns:p14="http://schemas.microsoft.com/office/powerpoint/2010/main" val="316226393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5F9A-73FD-6B41-8318-C96643E7F900}"/>
              </a:ext>
            </a:extLst>
          </p:cNvPr>
          <p:cNvSpPr>
            <a:spLocks noGrp="1"/>
          </p:cNvSpPr>
          <p:nvPr>
            <p:ph type="title"/>
          </p:nvPr>
        </p:nvSpPr>
        <p:spPr>
          <a:noFill/>
        </p:spPr>
        <p:txBody>
          <a:bodyPr/>
          <a:lstStyle/>
          <a:p>
            <a:pPr algn="ctr"/>
            <a:r>
              <a:rPr lang="en-US" dirty="0"/>
              <a:t>Fire department rules – Outdated Miscellaneous</a:t>
            </a:r>
          </a:p>
        </p:txBody>
      </p:sp>
      <p:sp>
        <p:nvSpPr>
          <p:cNvPr id="4" name="Content Placeholder 3">
            <a:extLst>
              <a:ext uri="{FF2B5EF4-FFF2-40B4-BE49-F238E27FC236}">
                <a16:creationId xmlns:a16="http://schemas.microsoft.com/office/drawing/2014/main" id="{1E173B5E-3303-FE4A-B6C6-BB7C7709570E}"/>
              </a:ext>
            </a:extLst>
          </p:cNvPr>
          <p:cNvSpPr>
            <a:spLocks noGrp="1"/>
          </p:cNvSpPr>
          <p:nvPr>
            <p:ph idx="1"/>
          </p:nvPr>
        </p:nvSpPr>
        <p:spPr/>
        <p:txBody>
          <a:bodyPr>
            <a:normAutofit fontScale="62500" lnSpcReduction="20000"/>
          </a:bodyPr>
          <a:lstStyle/>
          <a:p>
            <a:r>
              <a:rPr lang="en-US" b="1" dirty="0"/>
              <a:t>§ 15-02 Interior Fire Alarm and Signal System for Place of Assembly Used as a Cabaret and for Stages, Dressing Rooms, and Property Rooms.</a:t>
            </a:r>
          </a:p>
          <a:p>
            <a:r>
              <a:rPr lang="en-US" dirty="0"/>
              <a:t>   (a)   </a:t>
            </a:r>
            <a:r>
              <a:rPr lang="en-US" i="1" dirty="0"/>
              <a:t>Number of occupants. </a:t>
            </a:r>
            <a:r>
              <a:rPr lang="en-US" dirty="0"/>
              <a:t>Subdivisions 27-968(a)(10)(a) and (b) of the Building Code state that an interior fire alarm and signal system shall be provided in any room, place or space occupied or arranged to be occupied by 75 or more persons and in which either any musical entertainment, singing, dancing or other form of amusement is permitted in connection with the restaurant business or the business of directly or indirectly selling to the public food or drink, or where dancing is carried on and the public may gain admission, with or without payment of a fee, and food or beverages are sold, served, or dispensed, and any new or altered catering place as of April 4, 1979 having 300 or more persons. This does not apply to eating or drinking places which provide incidental musical entertainment, without dancing, either by mechanical devices, or by not more than three persons playing piano, organ, accordion or guitar or any stringed instrument or by not more than one singer accompanied by himself or a person playing piano, organ, accordion, guitar or any stringed instrument.</a:t>
            </a:r>
          </a:p>
        </p:txBody>
      </p:sp>
      <p:sp>
        <p:nvSpPr>
          <p:cNvPr id="5" name="Slide Number Placeholder 4">
            <a:extLst>
              <a:ext uri="{FF2B5EF4-FFF2-40B4-BE49-F238E27FC236}">
                <a16:creationId xmlns:a16="http://schemas.microsoft.com/office/drawing/2014/main" id="{124F4EC2-B2E5-1D42-8044-C223544D9ACA}"/>
              </a:ext>
            </a:extLst>
          </p:cNvPr>
          <p:cNvSpPr>
            <a:spLocks noGrp="1"/>
          </p:cNvSpPr>
          <p:nvPr>
            <p:ph type="sldNum" sz="quarter" idx="12"/>
          </p:nvPr>
        </p:nvSpPr>
        <p:spPr/>
        <p:txBody>
          <a:bodyPr/>
          <a:lstStyle/>
          <a:p>
            <a:fld id="{6D22F896-40B5-4ADD-8801-0D06FADFA095}" type="slidenum">
              <a:rPr lang="en-US" smtClean="0"/>
              <a:t>69</a:t>
            </a:fld>
            <a:endParaRPr lang="en-US" dirty="0"/>
          </a:p>
        </p:txBody>
      </p:sp>
    </p:spTree>
    <p:extLst>
      <p:ext uri="{BB962C8B-B14F-4D97-AF65-F5344CB8AC3E}">
        <p14:creationId xmlns:p14="http://schemas.microsoft.com/office/powerpoint/2010/main" val="223047268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0E17C-C511-3A4E-BB49-AE3441222F38}"/>
              </a:ext>
            </a:extLst>
          </p:cNvPr>
          <p:cNvPicPr>
            <a:picLocks noChangeAspect="1"/>
          </p:cNvPicPr>
          <p:nvPr/>
        </p:nvPicPr>
        <p:blipFill>
          <a:blip r:embed="rId3">
            <a:extLst>
              <a:ext uri="{BEBA8EAE-BF5A-486C-A8C5-ECC9F3942E4B}">
                <a14:imgProps xmlns:a14="http://schemas.microsoft.com/office/drawing/2010/main">
                  <a14:imgLayer r:embed="rId4">
                    <a14:imgEffect>
                      <a14:saturation sat="101000"/>
                    </a14:imgEffect>
                    <a14:imgEffect>
                      <a14:brightnessContrast bright="32000" contrast="-1000"/>
                    </a14:imgEffect>
                  </a14:imgLayer>
                </a14:imgProps>
              </a:ext>
            </a:extLst>
          </a:blip>
          <a:stretch>
            <a:fillRect/>
          </a:stretch>
        </p:blipFill>
        <p:spPr>
          <a:xfrm>
            <a:off x="0" y="-145257"/>
            <a:ext cx="12309231" cy="9231925"/>
          </a:xfrm>
          <a:prstGeom prst="rect">
            <a:avLst/>
          </a:prstGeom>
        </p:spPr>
      </p:pic>
      <p:sp>
        <p:nvSpPr>
          <p:cNvPr id="4" name="Slide Number Placeholder 3">
            <a:extLst>
              <a:ext uri="{FF2B5EF4-FFF2-40B4-BE49-F238E27FC236}">
                <a16:creationId xmlns:a16="http://schemas.microsoft.com/office/drawing/2014/main" id="{C32D9044-EB2E-F349-96C3-B9F318EC94C7}"/>
              </a:ext>
            </a:extLst>
          </p:cNvPr>
          <p:cNvSpPr>
            <a:spLocks noGrp="1"/>
          </p:cNvSpPr>
          <p:nvPr>
            <p:ph type="sldNum" sz="quarter" idx="12"/>
          </p:nvPr>
        </p:nvSpPr>
        <p:spPr/>
        <p:txBody>
          <a:bodyPr/>
          <a:lstStyle/>
          <a:p>
            <a:fld id="{6D22F896-40B5-4ADD-8801-0D06FADFA095}" type="slidenum">
              <a:rPr lang="en-US" smtClean="0"/>
              <a:t>7</a:t>
            </a:fld>
            <a:endParaRPr lang="en-US" dirty="0"/>
          </a:p>
        </p:txBody>
      </p:sp>
      <p:sp>
        <p:nvSpPr>
          <p:cNvPr id="5" name="Title 4">
            <a:extLst>
              <a:ext uri="{FF2B5EF4-FFF2-40B4-BE49-F238E27FC236}">
                <a16:creationId xmlns:a16="http://schemas.microsoft.com/office/drawing/2014/main" id="{A6BA6AED-76B0-6246-8346-77D415FB3A88}"/>
              </a:ext>
            </a:extLst>
          </p:cNvPr>
          <p:cNvSpPr>
            <a:spLocks noGrp="1"/>
          </p:cNvSpPr>
          <p:nvPr>
            <p:ph type="title" idx="4294967295"/>
          </p:nvPr>
        </p:nvSpPr>
        <p:spPr>
          <a:xfrm>
            <a:off x="891251" y="109819"/>
            <a:ext cx="9875838" cy="1296987"/>
          </a:xfrm>
        </p:spPr>
        <p:txBody>
          <a:bodyPr>
            <a:normAutofit/>
          </a:bodyPr>
          <a:lstStyle/>
          <a:p>
            <a:pPr algn="ctr"/>
            <a:r>
              <a:rPr lang="en-US" sz="2400" dirty="0">
                <a:solidFill>
                  <a:schemeClr val="bg1"/>
                </a:solidFill>
                <a:latin typeface="Tw Cen MT" panose="020B0602020104020603" pitchFamily="34" charset="77"/>
              </a:rPr>
              <a:t>In Violation of Zoning Resolution </a:t>
            </a:r>
            <a:br>
              <a:rPr lang="en-US" sz="2400" dirty="0">
                <a:solidFill>
                  <a:schemeClr val="bg1"/>
                </a:solidFill>
                <a:latin typeface="Tw Cen MT" panose="020B0602020104020603" pitchFamily="34" charset="77"/>
              </a:rPr>
            </a:br>
            <a:r>
              <a:rPr lang="en-US" sz="2400" kern="1200" dirty="0">
                <a:solidFill>
                  <a:schemeClr val="bg1"/>
                </a:solidFill>
                <a:effectLst/>
                <a:latin typeface="Tw Cen MT" panose="020B0602020104020603" pitchFamily="34" charset="77"/>
                <a:ea typeface="+mn-ea"/>
                <a:cs typeface="+mn-cs"/>
              </a:rPr>
              <a:t>Use Group 6 Manhattan Restaurant Event Room – With 2019 Grammy winner Giraudo tango Quartet and dancing illegally</a:t>
            </a:r>
            <a:endParaRPr lang="en-US" sz="2400" dirty="0">
              <a:solidFill>
                <a:schemeClr val="bg1"/>
              </a:solidFill>
            </a:endParaRPr>
          </a:p>
        </p:txBody>
      </p:sp>
    </p:spTree>
    <p:extLst>
      <p:ext uri="{BB962C8B-B14F-4D97-AF65-F5344CB8AC3E}">
        <p14:creationId xmlns:p14="http://schemas.microsoft.com/office/powerpoint/2010/main" val="272651041"/>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5F9A-73FD-6B41-8318-C96643E7F900}"/>
              </a:ext>
            </a:extLst>
          </p:cNvPr>
          <p:cNvSpPr>
            <a:spLocks noGrp="1"/>
          </p:cNvSpPr>
          <p:nvPr>
            <p:ph type="title"/>
          </p:nvPr>
        </p:nvSpPr>
        <p:spPr>
          <a:noFill/>
        </p:spPr>
        <p:txBody>
          <a:bodyPr/>
          <a:lstStyle/>
          <a:p>
            <a:r>
              <a:rPr lang="en-US" dirty="0"/>
              <a:t>DOB Cabaret Code notes Pamphlet – Not current but still available </a:t>
            </a:r>
          </a:p>
        </p:txBody>
      </p:sp>
      <p:sp>
        <p:nvSpPr>
          <p:cNvPr id="4" name="Content Placeholder 3">
            <a:extLst>
              <a:ext uri="{FF2B5EF4-FFF2-40B4-BE49-F238E27FC236}">
                <a16:creationId xmlns:a16="http://schemas.microsoft.com/office/drawing/2014/main" id="{1E173B5E-3303-FE4A-B6C6-BB7C7709570E}"/>
              </a:ext>
            </a:extLst>
          </p:cNvPr>
          <p:cNvSpPr>
            <a:spLocks noGrp="1"/>
          </p:cNvSpPr>
          <p:nvPr>
            <p:ph idx="1"/>
          </p:nvPr>
        </p:nvSpPr>
        <p:spPr/>
        <p:txBody>
          <a:bodyPr>
            <a:normAutofit fontScale="85000" lnSpcReduction="20000"/>
          </a:bodyPr>
          <a:lstStyle/>
          <a:p>
            <a:r>
              <a:rPr lang="en-US" dirty="0"/>
              <a:t>A ‘Cabaret’ is defined in New York City as any room, place or space in which any musical entertainment, singing, dancing or other form of amusement is permitted in connection with the restaurant business or the business of directly or indirectly selling to the public food or drink, (except eating or drinking places, which provide incidental musical entertainment, without dancing, either by mechanical devices, or by not more than three persons). A Cabaret license, issued by the Department of Consumer Affairs, is required for any business that sells food and / or beverages to the public and allows patron dancing in a room, place, or space. </a:t>
            </a:r>
          </a:p>
          <a:p>
            <a:r>
              <a:rPr lang="en-US" dirty="0"/>
              <a:t>Also see “  CABARET. The term cabaret shall mean any room, place or space in which any musical entertainment, singing, dancing or other similar amusement is permitted in connection with an eating and drinking establishment.” Building Code §27-232-is this in effect????</a:t>
            </a:r>
          </a:p>
        </p:txBody>
      </p:sp>
      <p:sp>
        <p:nvSpPr>
          <p:cNvPr id="5" name="Slide Number Placeholder 4">
            <a:extLst>
              <a:ext uri="{FF2B5EF4-FFF2-40B4-BE49-F238E27FC236}">
                <a16:creationId xmlns:a16="http://schemas.microsoft.com/office/drawing/2014/main" id="{698247A5-A73F-914C-A49F-D02C0D9F23E6}"/>
              </a:ext>
            </a:extLst>
          </p:cNvPr>
          <p:cNvSpPr>
            <a:spLocks noGrp="1"/>
          </p:cNvSpPr>
          <p:nvPr>
            <p:ph type="sldNum" sz="quarter" idx="12"/>
          </p:nvPr>
        </p:nvSpPr>
        <p:spPr/>
        <p:txBody>
          <a:bodyPr/>
          <a:lstStyle/>
          <a:p>
            <a:fld id="{6D22F896-40B5-4ADD-8801-0D06FADFA095}" type="slidenum">
              <a:rPr lang="en-US" smtClean="0"/>
              <a:t>70</a:t>
            </a:fld>
            <a:endParaRPr lang="en-US" dirty="0"/>
          </a:p>
        </p:txBody>
      </p:sp>
    </p:spTree>
    <p:extLst>
      <p:ext uri="{BB962C8B-B14F-4D97-AF65-F5344CB8AC3E}">
        <p14:creationId xmlns:p14="http://schemas.microsoft.com/office/powerpoint/2010/main" val="205869808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0FCE-02AC-3A41-BAA1-335EE65CFD63}"/>
              </a:ext>
            </a:extLst>
          </p:cNvPr>
          <p:cNvSpPr>
            <a:spLocks noGrp="1"/>
          </p:cNvSpPr>
          <p:nvPr>
            <p:ph type="title"/>
          </p:nvPr>
        </p:nvSpPr>
        <p:spPr/>
        <p:txBody>
          <a:bodyPr>
            <a:normAutofit/>
          </a:bodyPr>
          <a:lstStyle/>
          <a:p>
            <a:r>
              <a:rPr lang="en-US" dirty="0"/>
              <a:t>These proposal focus on the zoning resolution and are not comprehensive</a:t>
            </a:r>
          </a:p>
        </p:txBody>
      </p:sp>
      <p:sp>
        <p:nvSpPr>
          <p:cNvPr id="3" name="Content Placeholder 2">
            <a:extLst>
              <a:ext uri="{FF2B5EF4-FFF2-40B4-BE49-F238E27FC236}">
                <a16:creationId xmlns:a16="http://schemas.microsoft.com/office/drawing/2014/main" id="{18E5C334-663F-F241-B006-943D4A86E7E3}"/>
              </a:ext>
            </a:extLst>
          </p:cNvPr>
          <p:cNvSpPr>
            <a:spLocks noGrp="1"/>
          </p:cNvSpPr>
          <p:nvPr>
            <p:ph idx="1"/>
          </p:nvPr>
        </p:nvSpPr>
        <p:spPr>
          <a:noFill/>
        </p:spPr>
        <p:txBody>
          <a:bodyPr>
            <a:normAutofit/>
          </a:bodyPr>
          <a:lstStyle/>
          <a:p>
            <a:r>
              <a:rPr lang="en-US" dirty="0"/>
              <a:t>Other reforms are needed in the Building Code, Fire Code, and SLA regulations and procedures.</a:t>
            </a:r>
          </a:p>
          <a:p>
            <a:r>
              <a:rPr lang="en-US" dirty="0"/>
              <a:t>Sprinkler requirements instituted by Local Law 41 of 1978  should be modified.</a:t>
            </a:r>
          </a:p>
          <a:p>
            <a:r>
              <a:rPr lang="en-US" dirty="0"/>
              <a:t>Some issues are raised in the slides not shown today but included in the downloadable Acrobat File.</a:t>
            </a:r>
          </a:p>
          <a:p>
            <a:r>
              <a:rPr lang="en-US" dirty="0"/>
              <a:t>Quickly …..</a:t>
            </a:r>
          </a:p>
        </p:txBody>
      </p:sp>
      <p:sp>
        <p:nvSpPr>
          <p:cNvPr id="5" name="Slide Number Placeholder 4">
            <a:extLst>
              <a:ext uri="{FF2B5EF4-FFF2-40B4-BE49-F238E27FC236}">
                <a16:creationId xmlns:a16="http://schemas.microsoft.com/office/drawing/2014/main" id="{36C627A3-37C7-7747-B2AD-8DE098924621}"/>
              </a:ext>
            </a:extLst>
          </p:cNvPr>
          <p:cNvSpPr>
            <a:spLocks noGrp="1"/>
          </p:cNvSpPr>
          <p:nvPr>
            <p:ph type="sldNum" sz="quarter" idx="12"/>
          </p:nvPr>
        </p:nvSpPr>
        <p:spPr/>
        <p:txBody>
          <a:bodyPr/>
          <a:lstStyle/>
          <a:p>
            <a:fld id="{6D22F896-40B5-4ADD-8801-0D06FADFA095}" type="slidenum">
              <a:rPr lang="en-US" smtClean="0"/>
              <a:t>71</a:t>
            </a:fld>
            <a:endParaRPr lang="en-US" dirty="0"/>
          </a:p>
        </p:txBody>
      </p:sp>
    </p:spTree>
    <p:extLst>
      <p:ext uri="{BB962C8B-B14F-4D97-AF65-F5344CB8AC3E}">
        <p14:creationId xmlns:p14="http://schemas.microsoft.com/office/powerpoint/2010/main" val="329497484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0D4B-3E20-DD4C-B84E-1D60998A913D}"/>
              </a:ext>
            </a:extLst>
          </p:cNvPr>
          <p:cNvSpPr>
            <a:spLocks noGrp="1"/>
          </p:cNvSpPr>
          <p:nvPr>
            <p:ph type="title"/>
          </p:nvPr>
        </p:nvSpPr>
        <p:spPr>
          <a:xfrm>
            <a:off x="1141412" y="2171823"/>
            <a:ext cx="9905998" cy="1478570"/>
          </a:xfrm>
        </p:spPr>
        <p:txBody>
          <a:bodyPr>
            <a:normAutofit/>
          </a:bodyPr>
          <a:lstStyle/>
          <a:p>
            <a:r>
              <a:rPr lang="en-US" sz="5400" dirty="0"/>
              <a:t>The Red Rooster case study</a:t>
            </a:r>
          </a:p>
        </p:txBody>
      </p:sp>
      <p:sp>
        <p:nvSpPr>
          <p:cNvPr id="4" name="Slide Number Placeholder 3">
            <a:extLst>
              <a:ext uri="{FF2B5EF4-FFF2-40B4-BE49-F238E27FC236}">
                <a16:creationId xmlns:a16="http://schemas.microsoft.com/office/drawing/2014/main" id="{38021985-19BE-024D-9154-D981A76F0E6B}"/>
              </a:ext>
            </a:extLst>
          </p:cNvPr>
          <p:cNvSpPr>
            <a:spLocks noGrp="1"/>
          </p:cNvSpPr>
          <p:nvPr>
            <p:ph type="sldNum" sz="quarter" idx="12"/>
          </p:nvPr>
        </p:nvSpPr>
        <p:spPr/>
        <p:txBody>
          <a:bodyPr/>
          <a:lstStyle/>
          <a:p>
            <a:fld id="{6D22F896-40B5-4ADD-8801-0D06FADFA095}" type="slidenum">
              <a:rPr lang="en-US" smtClean="0"/>
              <a:t>72</a:t>
            </a:fld>
            <a:endParaRPr lang="en-US" dirty="0"/>
          </a:p>
        </p:txBody>
      </p:sp>
    </p:spTree>
    <p:extLst>
      <p:ext uri="{BB962C8B-B14F-4D97-AF65-F5344CB8AC3E}">
        <p14:creationId xmlns:p14="http://schemas.microsoft.com/office/powerpoint/2010/main" val="4919703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161A-4200-3F48-9C19-99C51010DAE2}"/>
              </a:ext>
            </a:extLst>
          </p:cNvPr>
          <p:cNvSpPr>
            <a:spLocks noGrp="1"/>
          </p:cNvSpPr>
          <p:nvPr>
            <p:ph type="title"/>
          </p:nvPr>
        </p:nvSpPr>
        <p:spPr>
          <a:xfrm>
            <a:off x="0" y="0"/>
            <a:ext cx="12192000" cy="1694851"/>
          </a:xfrm>
        </p:spPr>
        <p:txBody>
          <a:bodyPr>
            <a:normAutofit/>
          </a:bodyPr>
          <a:lstStyle/>
          <a:p>
            <a:pPr algn="ctr"/>
            <a:r>
              <a:rPr lang="en-US" sz="2400" dirty="0"/>
              <a:t>Appendix</a:t>
            </a:r>
            <a:br>
              <a:rPr lang="en-US" sz="2400" dirty="0"/>
            </a:br>
            <a:r>
              <a:rPr lang="en-US" sz="2400" dirty="0"/>
              <a:t>Red Rooster: 310 Lenox Avenue  </a:t>
            </a:r>
            <a:br>
              <a:rPr lang="en-US" sz="2400" dirty="0"/>
            </a:br>
            <a:r>
              <a:rPr lang="en-US" sz="2400" dirty="0"/>
              <a:t>BSA Special permit Case study Summary</a:t>
            </a:r>
          </a:p>
        </p:txBody>
      </p:sp>
      <p:sp>
        <p:nvSpPr>
          <p:cNvPr id="4" name="Content Placeholder 3">
            <a:extLst>
              <a:ext uri="{FF2B5EF4-FFF2-40B4-BE49-F238E27FC236}">
                <a16:creationId xmlns:a16="http://schemas.microsoft.com/office/drawing/2014/main" id="{101A88AD-5ADB-CA42-BC55-936A8BDD7EBF}"/>
              </a:ext>
            </a:extLst>
          </p:cNvPr>
          <p:cNvSpPr>
            <a:spLocks noGrp="1"/>
          </p:cNvSpPr>
          <p:nvPr>
            <p:ph idx="1"/>
          </p:nvPr>
        </p:nvSpPr>
        <p:spPr>
          <a:xfrm>
            <a:off x="976520" y="1621435"/>
            <a:ext cx="9905999" cy="3541714"/>
          </a:xfrm>
        </p:spPr>
        <p:txBody>
          <a:bodyPr>
            <a:normAutofit fontScale="62500" lnSpcReduction="20000"/>
          </a:bodyPr>
          <a:lstStyle/>
          <a:p>
            <a:r>
              <a:rPr lang="en-US" dirty="0"/>
              <a:t>Two years to obtain BSA Special Permit – required for dancing in C4-4A.</a:t>
            </a:r>
          </a:p>
          <a:p>
            <a:r>
              <a:rPr lang="en-US" dirty="0"/>
              <a:t>Red Rooster hired attorneys, sound consultants, fire consultants, architects, engineers, and contractors.</a:t>
            </a:r>
          </a:p>
          <a:p>
            <a:r>
              <a:rPr lang="en-US" dirty="0"/>
              <a:t>Constructed two cellar waiting areas to comply with UG 12 requirements of 4 sq. ft. per person - non-income producing.</a:t>
            </a:r>
          </a:p>
          <a:p>
            <a:r>
              <a:rPr lang="en-US" dirty="0"/>
              <a:t>Multiple hearings and meetings with BSA over two year period.</a:t>
            </a:r>
          </a:p>
          <a:p>
            <a:r>
              <a:rPr lang="en-US" dirty="0"/>
              <a:t>BSA decided that is should act as a superseding fire safety regulator imposing endless reports, inspections, and studies  - all for allowing a few dancers and being within 100 feet of a residential district.</a:t>
            </a:r>
          </a:p>
          <a:p>
            <a:r>
              <a:rPr lang="en-US" dirty="0"/>
              <a:t>Permit effective for only three years.</a:t>
            </a:r>
          </a:p>
          <a:p>
            <a:r>
              <a:rPr lang="en-US" dirty="0"/>
              <a:t>Only two other establishments have currently active BSA Special Permits allowing dancing.</a:t>
            </a:r>
          </a:p>
          <a:p>
            <a:r>
              <a:rPr lang="en-US" dirty="0"/>
              <a:t>Other Restaurants up Lenox Avenue are in no-dancing Use Group 6 zones.</a:t>
            </a:r>
          </a:p>
          <a:p>
            <a:endParaRPr lang="en-US" dirty="0"/>
          </a:p>
        </p:txBody>
      </p:sp>
      <p:sp>
        <p:nvSpPr>
          <p:cNvPr id="5" name="Slide Number Placeholder 4">
            <a:extLst>
              <a:ext uri="{FF2B5EF4-FFF2-40B4-BE49-F238E27FC236}">
                <a16:creationId xmlns:a16="http://schemas.microsoft.com/office/drawing/2014/main" id="{2E323D09-2860-5848-B504-D0FDCE1B2F98}"/>
              </a:ext>
            </a:extLst>
          </p:cNvPr>
          <p:cNvSpPr>
            <a:spLocks noGrp="1"/>
          </p:cNvSpPr>
          <p:nvPr>
            <p:ph type="sldNum" sz="quarter" idx="12"/>
          </p:nvPr>
        </p:nvSpPr>
        <p:spPr/>
        <p:txBody>
          <a:bodyPr/>
          <a:lstStyle/>
          <a:p>
            <a:fld id="{6D22F896-40B5-4ADD-8801-0D06FADFA095}" type="slidenum">
              <a:rPr lang="en-US" smtClean="0"/>
              <a:t>73</a:t>
            </a:fld>
            <a:endParaRPr lang="en-US" dirty="0"/>
          </a:p>
        </p:txBody>
      </p:sp>
      <p:pic>
        <p:nvPicPr>
          <p:cNvPr id="6" name="Picture 5">
            <a:extLst>
              <a:ext uri="{FF2B5EF4-FFF2-40B4-BE49-F238E27FC236}">
                <a16:creationId xmlns:a16="http://schemas.microsoft.com/office/drawing/2014/main" id="{A5633733-CD06-7B49-A71F-EC73F613F2F8}"/>
              </a:ext>
            </a:extLst>
          </p:cNvPr>
          <p:cNvPicPr>
            <a:picLocks noChangeAspect="1"/>
          </p:cNvPicPr>
          <p:nvPr/>
        </p:nvPicPr>
        <p:blipFill>
          <a:blip r:embed="rId3"/>
          <a:stretch>
            <a:fillRect/>
          </a:stretch>
        </p:blipFill>
        <p:spPr>
          <a:xfrm>
            <a:off x="751041" y="4744498"/>
            <a:ext cx="2236072" cy="1673352"/>
          </a:xfrm>
          <a:prstGeom prst="rect">
            <a:avLst/>
          </a:prstGeom>
        </p:spPr>
      </p:pic>
      <p:pic>
        <p:nvPicPr>
          <p:cNvPr id="7" name="Content Placeholder 4">
            <a:extLst>
              <a:ext uri="{FF2B5EF4-FFF2-40B4-BE49-F238E27FC236}">
                <a16:creationId xmlns:a16="http://schemas.microsoft.com/office/drawing/2014/main" id="{926A41B6-9B68-BA4C-B6F8-38D87F739A86}"/>
              </a:ext>
            </a:extLst>
          </p:cNvPr>
          <p:cNvPicPr>
            <a:picLocks noChangeAspect="1"/>
          </p:cNvPicPr>
          <p:nvPr/>
        </p:nvPicPr>
        <p:blipFill>
          <a:blip r:embed="rId4"/>
          <a:stretch>
            <a:fillRect/>
          </a:stretch>
        </p:blipFill>
        <p:spPr>
          <a:xfrm>
            <a:off x="4420094" y="4744498"/>
            <a:ext cx="2565620" cy="1673352"/>
          </a:xfrm>
          <a:prstGeom prst="rect">
            <a:avLst/>
          </a:prstGeom>
        </p:spPr>
      </p:pic>
      <p:pic>
        <p:nvPicPr>
          <p:cNvPr id="8" name="Picture 7">
            <a:extLst>
              <a:ext uri="{FF2B5EF4-FFF2-40B4-BE49-F238E27FC236}">
                <a16:creationId xmlns:a16="http://schemas.microsoft.com/office/drawing/2014/main" id="{56B28D70-6047-894B-8DEF-A6178134C4C1}"/>
              </a:ext>
            </a:extLst>
          </p:cNvPr>
          <p:cNvPicPr>
            <a:picLocks noChangeAspect="1"/>
          </p:cNvPicPr>
          <p:nvPr/>
        </p:nvPicPr>
        <p:blipFill>
          <a:blip r:embed="rId5"/>
          <a:stretch>
            <a:fillRect/>
          </a:stretch>
        </p:blipFill>
        <p:spPr>
          <a:xfrm>
            <a:off x="8418695" y="4744498"/>
            <a:ext cx="2573275" cy="1673352"/>
          </a:xfrm>
          <a:prstGeom prst="rect">
            <a:avLst/>
          </a:prstGeom>
        </p:spPr>
      </p:pic>
    </p:spTree>
    <p:extLst>
      <p:ext uri="{BB962C8B-B14F-4D97-AF65-F5344CB8AC3E}">
        <p14:creationId xmlns:p14="http://schemas.microsoft.com/office/powerpoint/2010/main" val="132944144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0D4B-3E20-DD4C-B84E-1D60998A913D}"/>
              </a:ext>
            </a:extLst>
          </p:cNvPr>
          <p:cNvSpPr>
            <a:spLocks noGrp="1"/>
          </p:cNvSpPr>
          <p:nvPr>
            <p:ph type="title"/>
          </p:nvPr>
        </p:nvSpPr>
        <p:spPr>
          <a:xfrm>
            <a:off x="1264981" y="223102"/>
            <a:ext cx="9905998" cy="1478570"/>
          </a:xfrm>
        </p:spPr>
        <p:txBody>
          <a:bodyPr/>
          <a:lstStyle/>
          <a:p>
            <a:r>
              <a:rPr lang="en-US" dirty="0"/>
              <a:t>The Red Rooster Saga  - legalizing dancing</a:t>
            </a:r>
          </a:p>
        </p:txBody>
      </p:sp>
      <p:sp>
        <p:nvSpPr>
          <p:cNvPr id="4" name="Slide Number Placeholder 3">
            <a:extLst>
              <a:ext uri="{FF2B5EF4-FFF2-40B4-BE49-F238E27FC236}">
                <a16:creationId xmlns:a16="http://schemas.microsoft.com/office/drawing/2014/main" id="{38021985-19BE-024D-9154-D981A76F0E6B}"/>
              </a:ext>
            </a:extLst>
          </p:cNvPr>
          <p:cNvSpPr>
            <a:spLocks noGrp="1"/>
          </p:cNvSpPr>
          <p:nvPr>
            <p:ph type="sldNum" sz="quarter" idx="12"/>
          </p:nvPr>
        </p:nvSpPr>
        <p:spPr/>
        <p:txBody>
          <a:bodyPr/>
          <a:lstStyle/>
          <a:p>
            <a:fld id="{6D22F896-40B5-4ADD-8801-0D06FADFA095}" type="slidenum">
              <a:rPr lang="en-US" smtClean="0"/>
              <a:t>74</a:t>
            </a:fld>
            <a:endParaRPr lang="en-US" dirty="0"/>
          </a:p>
        </p:txBody>
      </p:sp>
      <p:pic>
        <p:nvPicPr>
          <p:cNvPr id="5" name="Picture 4">
            <a:extLst>
              <a:ext uri="{FF2B5EF4-FFF2-40B4-BE49-F238E27FC236}">
                <a16:creationId xmlns:a16="http://schemas.microsoft.com/office/drawing/2014/main" id="{8C8C5DB5-0715-1B40-98E8-5755612C928D}"/>
              </a:ext>
            </a:extLst>
          </p:cNvPr>
          <p:cNvPicPr>
            <a:picLocks noChangeAspect="1"/>
          </p:cNvPicPr>
          <p:nvPr/>
        </p:nvPicPr>
        <p:blipFill>
          <a:blip r:embed="rId3"/>
          <a:stretch>
            <a:fillRect/>
          </a:stretch>
        </p:blipFill>
        <p:spPr>
          <a:xfrm>
            <a:off x="2672431" y="1545373"/>
            <a:ext cx="6492913" cy="4858935"/>
          </a:xfrm>
          <a:prstGeom prst="rect">
            <a:avLst/>
          </a:prstGeom>
        </p:spPr>
      </p:pic>
    </p:spTree>
    <p:extLst>
      <p:ext uri="{BB962C8B-B14F-4D97-AF65-F5344CB8AC3E}">
        <p14:creationId xmlns:p14="http://schemas.microsoft.com/office/powerpoint/2010/main" val="3635335311"/>
      </p:ext>
    </p:extLst>
  </p:cSld>
  <p:clrMapOvr>
    <a:masterClrMapping/>
  </p:clrMapOvr>
  <mc:AlternateContent xmlns:mc="http://schemas.openxmlformats.org/markup-compatibility/2006" xmlns:p14="http://schemas.microsoft.com/office/powerpoint/2010/main">
    <mc:Choice Requires="p14">
      <p:transition p14:dur="0" advClick="0" advTm="1250"/>
    </mc:Choice>
    <mc:Fallback xmlns="">
      <p:transition advClick="0" advTm="1250"/>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161A-4200-3F48-9C19-99C51010DAE2}"/>
              </a:ext>
            </a:extLst>
          </p:cNvPr>
          <p:cNvSpPr>
            <a:spLocks noGrp="1"/>
          </p:cNvSpPr>
          <p:nvPr>
            <p:ph type="title"/>
          </p:nvPr>
        </p:nvSpPr>
        <p:spPr>
          <a:xfrm>
            <a:off x="246185" y="257908"/>
            <a:ext cx="1887415" cy="6134119"/>
          </a:xfrm>
        </p:spPr>
        <p:txBody>
          <a:bodyPr>
            <a:normAutofit/>
          </a:bodyPr>
          <a:lstStyle/>
          <a:p>
            <a:r>
              <a:rPr lang="en-US" sz="2400" dirty="0"/>
              <a:t>Red Rooster: 310 Lenox Avenue – C4-4a.</a:t>
            </a:r>
            <a:br>
              <a:rPr lang="en-US" sz="2400" dirty="0"/>
            </a:br>
            <a:br>
              <a:rPr lang="en-US" sz="2400" dirty="0"/>
            </a:br>
            <a:r>
              <a:rPr lang="en-US" sz="2400" dirty="0"/>
              <a:t>Up Lenox avenue, Use Group 6 Zoning – No dancing</a:t>
            </a:r>
          </a:p>
        </p:txBody>
      </p:sp>
      <p:pic>
        <p:nvPicPr>
          <p:cNvPr id="5" name="Content Placeholder 4">
            <a:extLst>
              <a:ext uri="{FF2B5EF4-FFF2-40B4-BE49-F238E27FC236}">
                <a16:creationId xmlns:a16="http://schemas.microsoft.com/office/drawing/2014/main" id="{90DA01E8-FF8E-014D-8C55-687F294819E1}"/>
              </a:ext>
            </a:extLst>
          </p:cNvPr>
          <p:cNvPicPr>
            <a:picLocks noGrp="1" noChangeAspect="1"/>
          </p:cNvPicPr>
          <p:nvPr>
            <p:ph idx="1"/>
          </p:nvPr>
        </p:nvPicPr>
        <p:blipFill>
          <a:blip r:embed="rId3"/>
          <a:stretch>
            <a:fillRect/>
          </a:stretch>
        </p:blipFill>
        <p:spPr>
          <a:xfrm>
            <a:off x="2194651" y="257909"/>
            <a:ext cx="9404970" cy="6134120"/>
          </a:xfrm>
        </p:spPr>
      </p:pic>
      <p:sp>
        <p:nvSpPr>
          <p:cNvPr id="4" name="Slide Number Placeholder 3">
            <a:extLst>
              <a:ext uri="{FF2B5EF4-FFF2-40B4-BE49-F238E27FC236}">
                <a16:creationId xmlns:a16="http://schemas.microsoft.com/office/drawing/2014/main" id="{C61D044C-A68E-CF4A-AC2E-F0F9A6281A15}"/>
              </a:ext>
            </a:extLst>
          </p:cNvPr>
          <p:cNvSpPr>
            <a:spLocks noGrp="1"/>
          </p:cNvSpPr>
          <p:nvPr>
            <p:ph type="sldNum" sz="quarter" idx="12"/>
          </p:nvPr>
        </p:nvSpPr>
        <p:spPr/>
        <p:txBody>
          <a:bodyPr/>
          <a:lstStyle/>
          <a:p>
            <a:fld id="{6D22F896-40B5-4ADD-8801-0D06FADFA095}" type="slidenum">
              <a:rPr lang="en-US" smtClean="0"/>
              <a:t>75</a:t>
            </a:fld>
            <a:endParaRPr lang="en-US" dirty="0"/>
          </a:p>
        </p:txBody>
      </p:sp>
    </p:spTree>
    <p:extLst>
      <p:ext uri="{BB962C8B-B14F-4D97-AF65-F5344CB8AC3E}">
        <p14:creationId xmlns:p14="http://schemas.microsoft.com/office/powerpoint/2010/main" val="1131179576"/>
      </p:ext>
    </p:extLst>
  </p:cSld>
  <p:clrMapOvr>
    <a:masterClrMapping/>
  </p:clrMapOvr>
  <mc:AlternateContent xmlns:mc="http://schemas.openxmlformats.org/markup-compatibility/2006" xmlns:p14="http://schemas.microsoft.com/office/powerpoint/2010/main">
    <mc:Choice Requires="p14">
      <p:transition p14:dur="0" advClick="0" advTm="1250"/>
    </mc:Choice>
    <mc:Fallback xmlns="">
      <p:transition advClick="0" advTm="1250"/>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161A-4200-3F48-9C19-99C51010DAE2}"/>
              </a:ext>
            </a:extLst>
          </p:cNvPr>
          <p:cNvSpPr>
            <a:spLocks noGrp="1"/>
          </p:cNvSpPr>
          <p:nvPr>
            <p:ph type="title"/>
          </p:nvPr>
        </p:nvSpPr>
        <p:spPr>
          <a:xfrm>
            <a:off x="246185" y="257908"/>
            <a:ext cx="8675077" cy="1430215"/>
          </a:xfrm>
        </p:spPr>
        <p:txBody>
          <a:bodyPr>
            <a:normAutofit/>
          </a:bodyPr>
          <a:lstStyle/>
          <a:p>
            <a:r>
              <a:rPr lang="en-US" sz="2400" dirty="0"/>
              <a:t>Red Rooster: 310 Lenox Avenue – C4-4a.</a:t>
            </a:r>
            <a:br>
              <a:rPr lang="en-US" sz="2400" dirty="0"/>
            </a:br>
            <a:br>
              <a:rPr lang="en-US" sz="2400" dirty="0"/>
            </a:br>
            <a:endParaRPr lang="en-US" sz="2400" dirty="0"/>
          </a:p>
        </p:txBody>
      </p:sp>
      <p:sp>
        <p:nvSpPr>
          <p:cNvPr id="4" name="Content Placeholder 3">
            <a:extLst>
              <a:ext uri="{FF2B5EF4-FFF2-40B4-BE49-F238E27FC236}">
                <a16:creationId xmlns:a16="http://schemas.microsoft.com/office/drawing/2014/main" id="{101A88AD-5ADB-CA42-BC55-936A8BDD7EBF}"/>
              </a:ext>
            </a:extLst>
          </p:cNvPr>
          <p:cNvSpPr>
            <a:spLocks noGrp="1"/>
          </p:cNvSpPr>
          <p:nvPr>
            <p:ph idx="1"/>
          </p:nvPr>
        </p:nvSpPr>
        <p:spPr/>
        <p:txBody>
          <a:bodyPr/>
          <a:lstStyle/>
          <a:p>
            <a:r>
              <a:rPr lang="en-US" dirty="0"/>
              <a:t>“Ginny’s does not have a dance floor and there is no designated area for dancing activities. However, Ginny’s does not prohibit its patrons from dancing either during dinner or its gospel performances.”</a:t>
            </a:r>
          </a:p>
          <a:p>
            <a:r>
              <a:rPr lang="en-US" dirty="0"/>
              <a:t>Did not increase number of patrons in First Floor Restaurant or Cellar Club.</a:t>
            </a:r>
          </a:p>
          <a:p>
            <a:r>
              <a:rPr lang="en-US" dirty="0"/>
              <a:t>Did not change the noise emanating from either – and both allowed to have live performances.</a:t>
            </a:r>
          </a:p>
        </p:txBody>
      </p:sp>
      <p:sp>
        <p:nvSpPr>
          <p:cNvPr id="5" name="Slide Number Placeholder 4">
            <a:extLst>
              <a:ext uri="{FF2B5EF4-FFF2-40B4-BE49-F238E27FC236}">
                <a16:creationId xmlns:a16="http://schemas.microsoft.com/office/drawing/2014/main" id="{F211DFDA-F357-8A4C-9112-6AF2BF523146}"/>
              </a:ext>
            </a:extLst>
          </p:cNvPr>
          <p:cNvSpPr>
            <a:spLocks noGrp="1"/>
          </p:cNvSpPr>
          <p:nvPr>
            <p:ph type="sldNum" sz="quarter" idx="12"/>
          </p:nvPr>
        </p:nvSpPr>
        <p:spPr/>
        <p:txBody>
          <a:bodyPr/>
          <a:lstStyle/>
          <a:p>
            <a:fld id="{6D22F896-40B5-4ADD-8801-0D06FADFA095}" type="slidenum">
              <a:rPr lang="en-US" smtClean="0"/>
              <a:t>76</a:t>
            </a:fld>
            <a:endParaRPr lang="en-US" dirty="0"/>
          </a:p>
        </p:txBody>
      </p:sp>
    </p:spTree>
    <p:extLst>
      <p:ext uri="{BB962C8B-B14F-4D97-AF65-F5344CB8AC3E}">
        <p14:creationId xmlns:p14="http://schemas.microsoft.com/office/powerpoint/2010/main" val="2669716768"/>
      </p:ext>
    </p:extLst>
  </p:cSld>
  <p:clrMapOvr>
    <a:masterClrMapping/>
  </p:clrMapOvr>
  <mc:AlternateContent xmlns:mc="http://schemas.openxmlformats.org/markup-compatibility/2006" xmlns:p14="http://schemas.microsoft.com/office/powerpoint/2010/main">
    <mc:Choice Requires="p14">
      <p:transition p14:dur="0" advClick="0" advTm="1250"/>
    </mc:Choice>
    <mc:Fallback xmlns="">
      <p:transition advClick="0" advTm="1250"/>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161A-4200-3F48-9C19-99C51010DAE2}"/>
              </a:ext>
            </a:extLst>
          </p:cNvPr>
          <p:cNvSpPr>
            <a:spLocks noGrp="1"/>
          </p:cNvSpPr>
          <p:nvPr>
            <p:ph type="title"/>
          </p:nvPr>
        </p:nvSpPr>
        <p:spPr>
          <a:xfrm>
            <a:off x="246185" y="257908"/>
            <a:ext cx="8675077" cy="1430215"/>
          </a:xfrm>
        </p:spPr>
        <p:txBody>
          <a:bodyPr>
            <a:normAutofit/>
          </a:bodyPr>
          <a:lstStyle/>
          <a:p>
            <a:r>
              <a:rPr lang="en-US" sz="2400" dirty="0"/>
              <a:t>Red Rooster: 310 Lenox Avenue – C4-4a.</a:t>
            </a:r>
            <a:br>
              <a:rPr lang="en-US" sz="2400" dirty="0"/>
            </a:br>
            <a:br>
              <a:rPr lang="en-US" sz="2400" dirty="0"/>
            </a:br>
            <a:r>
              <a:rPr lang="en-US" sz="2400" dirty="0"/>
              <a:t>Up Lenox avenue, Use Group 6 Zoning – No dancing</a:t>
            </a:r>
          </a:p>
        </p:txBody>
      </p:sp>
      <p:sp>
        <p:nvSpPr>
          <p:cNvPr id="4" name="Content Placeholder 3">
            <a:extLst>
              <a:ext uri="{FF2B5EF4-FFF2-40B4-BE49-F238E27FC236}">
                <a16:creationId xmlns:a16="http://schemas.microsoft.com/office/drawing/2014/main" id="{101A88AD-5ADB-CA42-BC55-936A8BDD7EBF}"/>
              </a:ext>
            </a:extLst>
          </p:cNvPr>
          <p:cNvSpPr>
            <a:spLocks noGrp="1"/>
          </p:cNvSpPr>
          <p:nvPr>
            <p:ph idx="1"/>
          </p:nvPr>
        </p:nvSpPr>
        <p:spPr/>
        <p:txBody>
          <a:bodyPr>
            <a:normAutofit fontScale="92500" lnSpcReduction="20000"/>
          </a:bodyPr>
          <a:lstStyle/>
          <a:p>
            <a:r>
              <a:rPr lang="en-US" dirty="0"/>
              <a:t>“Although the Proposed Use requires a special permit in accordance with Section 73-244 of the Zoning Resolution, it is important to note that both Use Group 6A Eating and Drinking Establishments (i.e., including those that have music for which there is no cover charge and no specified show times) and Use Group 6C Eating and Drinking Establishments (i.e., including those that have musical entertainment but not dancing with a capacity of 200 persons or less) are permitted by the Zoning Resolution as a matter of right. We also note that but for the proximity of the Site to a residential district boundary (i.e., the Site is within 100 feet of a residence district boundary), the proposed Use Group 12A Eating and Drinking Establishment would be an as-of-right use pursuant to the Zoning Resolution. ”</a:t>
            </a:r>
          </a:p>
          <a:p>
            <a:endParaRPr lang="en-US" dirty="0"/>
          </a:p>
        </p:txBody>
      </p:sp>
      <p:sp>
        <p:nvSpPr>
          <p:cNvPr id="5" name="Slide Number Placeholder 4">
            <a:extLst>
              <a:ext uri="{FF2B5EF4-FFF2-40B4-BE49-F238E27FC236}">
                <a16:creationId xmlns:a16="http://schemas.microsoft.com/office/drawing/2014/main" id="{C5339198-DB3A-B24B-92B8-D295FD54C97F}"/>
              </a:ext>
            </a:extLst>
          </p:cNvPr>
          <p:cNvSpPr>
            <a:spLocks noGrp="1"/>
          </p:cNvSpPr>
          <p:nvPr>
            <p:ph type="sldNum" sz="quarter" idx="12"/>
          </p:nvPr>
        </p:nvSpPr>
        <p:spPr/>
        <p:txBody>
          <a:bodyPr/>
          <a:lstStyle/>
          <a:p>
            <a:fld id="{6D22F896-40B5-4ADD-8801-0D06FADFA095}" type="slidenum">
              <a:rPr lang="en-US" smtClean="0"/>
              <a:t>77</a:t>
            </a:fld>
            <a:endParaRPr lang="en-US" dirty="0"/>
          </a:p>
        </p:txBody>
      </p:sp>
    </p:spTree>
    <p:extLst>
      <p:ext uri="{BB962C8B-B14F-4D97-AF65-F5344CB8AC3E}">
        <p14:creationId xmlns:p14="http://schemas.microsoft.com/office/powerpoint/2010/main" val="784883074"/>
      </p:ext>
    </p:extLst>
  </p:cSld>
  <p:clrMapOvr>
    <a:masterClrMapping/>
  </p:clrMapOvr>
  <mc:AlternateContent xmlns:mc="http://schemas.openxmlformats.org/markup-compatibility/2006" xmlns:p14="http://schemas.microsoft.com/office/powerpoint/2010/main">
    <mc:Choice Requires="p14">
      <p:transition p14:dur="0" advClick="0" advTm="1250"/>
    </mc:Choice>
    <mc:Fallback xmlns="">
      <p:transition advClick="0" advTm="1250"/>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161A-4200-3F48-9C19-99C51010DAE2}"/>
              </a:ext>
            </a:extLst>
          </p:cNvPr>
          <p:cNvSpPr>
            <a:spLocks noGrp="1"/>
          </p:cNvSpPr>
          <p:nvPr>
            <p:ph type="title"/>
          </p:nvPr>
        </p:nvSpPr>
        <p:spPr>
          <a:xfrm>
            <a:off x="306144" y="0"/>
            <a:ext cx="4865463" cy="1621435"/>
          </a:xfrm>
        </p:spPr>
        <p:txBody>
          <a:bodyPr>
            <a:normAutofit/>
          </a:bodyPr>
          <a:lstStyle/>
          <a:p>
            <a:r>
              <a:rPr lang="en-US" sz="2400" dirty="0"/>
              <a:t>Red Rooster: 310 Lenox Avenue  </a:t>
            </a:r>
            <a:br>
              <a:rPr lang="en-US" sz="2400" dirty="0"/>
            </a:br>
            <a:r>
              <a:rPr lang="en-US" sz="2400" dirty="0"/>
              <a:t>BSA Special permit Case study</a:t>
            </a:r>
          </a:p>
        </p:txBody>
      </p:sp>
      <p:sp>
        <p:nvSpPr>
          <p:cNvPr id="4" name="Content Placeholder 3">
            <a:extLst>
              <a:ext uri="{FF2B5EF4-FFF2-40B4-BE49-F238E27FC236}">
                <a16:creationId xmlns:a16="http://schemas.microsoft.com/office/drawing/2014/main" id="{101A88AD-5ADB-CA42-BC55-936A8BDD7EBF}"/>
              </a:ext>
            </a:extLst>
          </p:cNvPr>
          <p:cNvSpPr>
            <a:spLocks noGrp="1"/>
          </p:cNvSpPr>
          <p:nvPr>
            <p:ph idx="1"/>
          </p:nvPr>
        </p:nvSpPr>
        <p:spPr>
          <a:xfrm>
            <a:off x="976520" y="1621435"/>
            <a:ext cx="9905999" cy="3541714"/>
          </a:xfrm>
        </p:spPr>
        <p:txBody>
          <a:bodyPr>
            <a:normAutofit fontScale="62500" lnSpcReduction="20000"/>
          </a:bodyPr>
          <a:lstStyle/>
          <a:p>
            <a:r>
              <a:rPr lang="en-US" dirty="0"/>
              <a:t>Two years to obtain BSA Special Permit – required for dancing in C4-4A.</a:t>
            </a:r>
          </a:p>
          <a:p>
            <a:r>
              <a:rPr lang="en-US" dirty="0"/>
              <a:t>Red Rooster hired attorneys, sound consultant, fire consultants, architects, engineer, and contractors.</a:t>
            </a:r>
          </a:p>
          <a:p>
            <a:r>
              <a:rPr lang="en-US" dirty="0"/>
              <a:t>Constructed two cellar waiting areas to comply with UG 12 requirements of 4 sq. ft. per person - non-income producing.</a:t>
            </a:r>
          </a:p>
          <a:p>
            <a:r>
              <a:rPr lang="en-US" dirty="0"/>
              <a:t>Multiple hearings and meetings with BSA over two year period.</a:t>
            </a:r>
          </a:p>
          <a:p>
            <a:r>
              <a:rPr lang="en-US" dirty="0"/>
              <a:t>BSA decided that is should act as a superseding fire safety regulator imposing needless reports, inspections, and studies  - all for allowing a few dancers.</a:t>
            </a:r>
          </a:p>
          <a:p>
            <a:r>
              <a:rPr lang="en-US" dirty="0"/>
              <a:t>Permit effective for only three years.</a:t>
            </a:r>
          </a:p>
          <a:p>
            <a:r>
              <a:rPr lang="en-US" dirty="0"/>
              <a:t>Only two other establishments have currently active BSA Special Permits allowing dancing.</a:t>
            </a:r>
          </a:p>
          <a:p>
            <a:r>
              <a:rPr lang="en-US" dirty="0"/>
              <a:t>Other Restaurants up Lenox Avenue are  in no-dancing Use Group 6 zones.</a:t>
            </a:r>
          </a:p>
          <a:p>
            <a:endParaRPr lang="en-US" dirty="0"/>
          </a:p>
        </p:txBody>
      </p:sp>
      <p:sp>
        <p:nvSpPr>
          <p:cNvPr id="5" name="Slide Number Placeholder 4">
            <a:extLst>
              <a:ext uri="{FF2B5EF4-FFF2-40B4-BE49-F238E27FC236}">
                <a16:creationId xmlns:a16="http://schemas.microsoft.com/office/drawing/2014/main" id="{2E323D09-2860-5848-B504-D0FDCE1B2F98}"/>
              </a:ext>
            </a:extLst>
          </p:cNvPr>
          <p:cNvSpPr>
            <a:spLocks noGrp="1"/>
          </p:cNvSpPr>
          <p:nvPr>
            <p:ph type="sldNum" sz="quarter" idx="12"/>
          </p:nvPr>
        </p:nvSpPr>
        <p:spPr/>
        <p:txBody>
          <a:bodyPr/>
          <a:lstStyle/>
          <a:p>
            <a:fld id="{6D22F896-40B5-4ADD-8801-0D06FADFA095}" type="slidenum">
              <a:rPr lang="en-US" smtClean="0"/>
              <a:t>78</a:t>
            </a:fld>
            <a:endParaRPr lang="en-US" dirty="0"/>
          </a:p>
        </p:txBody>
      </p:sp>
    </p:spTree>
    <p:extLst>
      <p:ext uri="{BB962C8B-B14F-4D97-AF65-F5344CB8AC3E}">
        <p14:creationId xmlns:p14="http://schemas.microsoft.com/office/powerpoint/2010/main" val="485028772"/>
      </p:ext>
    </p:extLst>
  </p:cSld>
  <p:clrMapOvr>
    <a:masterClrMapping/>
  </p:clrMapOvr>
  <mc:AlternateContent xmlns:mc="http://schemas.openxmlformats.org/markup-compatibility/2006" xmlns:p14="http://schemas.microsoft.com/office/powerpoint/2010/main">
    <mc:Choice Requires="p14">
      <p:transition p14:dur="0" advClick="0" advTm="1250"/>
    </mc:Choice>
    <mc:Fallback xmlns="">
      <p:transition advClick="0" advTm="1250"/>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161A-4200-3F48-9C19-99C51010DAE2}"/>
              </a:ext>
            </a:extLst>
          </p:cNvPr>
          <p:cNvSpPr>
            <a:spLocks noGrp="1"/>
          </p:cNvSpPr>
          <p:nvPr>
            <p:ph type="title"/>
          </p:nvPr>
        </p:nvSpPr>
        <p:spPr>
          <a:xfrm>
            <a:off x="306144" y="0"/>
            <a:ext cx="7945490" cy="1621435"/>
          </a:xfrm>
        </p:spPr>
        <p:txBody>
          <a:bodyPr>
            <a:normAutofit/>
          </a:bodyPr>
          <a:lstStyle/>
          <a:p>
            <a:r>
              <a:rPr lang="en-US" sz="2400" dirty="0"/>
              <a:t>Red Rooster: Certificate of occupancy</a:t>
            </a:r>
            <a:br>
              <a:rPr lang="en-US" sz="2400" dirty="0"/>
            </a:br>
            <a:r>
              <a:rPr lang="en-US" sz="2400" dirty="0"/>
              <a:t>Still use group 6, not use group 12</a:t>
            </a:r>
          </a:p>
        </p:txBody>
      </p:sp>
      <p:pic>
        <p:nvPicPr>
          <p:cNvPr id="3" name="Content Placeholder 2">
            <a:extLst>
              <a:ext uri="{FF2B5EF4-FFF2-40B4-BE49-F238E27FC236}">
                <a16:creationId xmlns:a16="http://schemas.microsoft.com/office/drawing/2014/main" id="{B0707CF2-8FE3-4447-B070-0B1098FBC1FC}"/>
              </a:ext>
            </a:extLst>
          </p:cNvPr>
          <p:cNvPicPr>
            <a:picLocks noGrp="1" noChangeAspect="1"/>
          </p:cNvPicPr>
          <p:nvPr>
            <p:ph idx="1"/>
          </p:nvPr>
        </p:nvPicPr>
        <p:blipFill>
          <a:blip r:embed="rId3"/>
          <a:stretch>
            <a:fillRect/>
          </a:stretch>
        </p:blipFill>
        <p:spPr>
          <a:xfrm>
            <a:off x="1973498" y="1455584"/>
            <a:ext cx="7142440" cy="4515557"/>
          </a:xfrm>
          <a:prstGeom prst="rect">
            <a:avLst/>
          </a:prstGeom>
        </p:spPr>
      </p:pic>
      <p:sp>
        <p:nvSpPr>
          <p:cNvPr id="5" name="Slide Number Placeholder 4">
            <a:extLst>
              <a:ext uri="{FF2B5EF4-FFF2-40B4-BE49-F238E27FC236}">
                <a16:creationId xmlns:a16="http://schemas.microsoft.com/office/drawing/2014/main" id="{2E323D09-2860-5848-B504-D0FDCE1B2F98}"/>
              </a:ext>
            </a:extLst>
          </p:cNvPr>
          <p:cNvSpPr>
            <a:spLocks noGrp="1"/>
          </p:cNvSpPr>
          <p:nvPr>
            <p:ph type="sldNum" sz="quarter" idx="12"/>
          </p:nvPr>
        </p:nvSpPr>
        <p:spPr/>
        <p:txBody>
          <a:bodyPr/>
          <a:lstStyle/>
          <a:p>
            <a:fld id="{6D22F896-40B5-4ADD-8801-0D06FADFA095}" type="slidenum">
              <a:rPr lang="en-US" smtClean="0"/>
              <a:t>79</a:t>
            </a:fld>
            <a:endParaRPr lang="en-US" dirty="0"/>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F1FC1CA5-4F0C-E846-BBAF-6E5B1D80A364}"/>
                  </a:ext>
                </a:extLst>
              </p14:cNvPr>
              <p14:cNvContentPartPr/>
              <p14:nvPr/>
            </p14:nvContentPartPr>
            <p14:xfrm>
              <a:off x="5153109" y="4575795"/>
              <a:ext cx="462600" cy="457920"/>
            </p14:xfrm>
          </p:contentPart>
        </mc:Choice>
        <mc:Fallback xmlns="">
          <p:pic>
            <p:nvPicPr>
              <p:cNvPr id="6" name="Ink 5">
                <a:extLst>
                  <a:ext uri="{FF2B5EF4-FFF2-40B4-BE49-F238E27FC236}">
                    <a16:creationId xmlns:a16="http://schemas.microsoft.com/office/drawing/2014/main" id="{F1FC1CA5-4F0C-E846-BBAF-6E5B1D80A364}"/>
                  </a:ext>
                </a:extLst>
              </p:cNvPr>
              <p:cNvPicPr/>
              <p:nvPr/>
            </p:nvPicPr>
            <p:blipFill>
              <a:blip r:embed="rId5"/>
              <a:stretch>
                <a:fillRect/>
              </a:stretch>
            </p:blipFill>
            <p:spPr>
              <a:xfrm>
                <a:off x="5144109" y="4567155"/>
                <a:ext cx="480240" cy="475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48E9AD1-05A9-5240-AE7E-CDE62C7A722B}"/>
                  </a:ext>
                </a:extLst>
              </p14:cNvPr>
              <p14:cNvContentPartPr/>
              <p14:nvPr/>
            </p14:nvContentPartPr>
            <p14:xfrm>
              <a:off x="2537349" y="4544835"/>
              <a:ext cx="1935000" cy="555480"/>
            </p14:xfrm>
          </p:contentPart>
        </mc:Choice>
        <mc:Fallback xmlns="">
          <p:pic>
            <p:nvPicPr>
              <p:cNvPr id="7" name="Ink 6">
                <a:extLst>
                  <a:ext uri="{FF2B5EF4-FFF2-40B4-BE49-F238E27FC236}">
                    <a16:creationId xmlns:a16="http://schemas.microsoft.com/office/drawing/2014/main" id="{C48E9AD1-05A9-5240-AE7E-CDE62C7A722B}"/>
                  </a:ext>
                </a:extLst>
              </p:cNvPr>
              <p:cNvPicPr/>
              <p:nvPr/>
            </p:nvPicPr>
            <p:blipFill>
              <a:blip r:embed="rId7"/>
              <a:stretch>
                <a:fillRect/>
              </a:stretch>
            </p:blipFill>
            <p:spPr>
              <a:xfrm>
                <a:off x="2528709" y="4536195"/>
                <a:ext cx="1952640" cy="573120"/>
              </a:xfrm>
              <a:prstGeom prst="rect">
                <a:avLst/>
              </a:prstGeom>
            </p:spPr>
          </p:pic>
        </mc:Fallback>
      </mc:AlternateContent>
    </p:spTree>
    <p:extLst>
      <p:ext uri="{BB962C8B-B14F-4D97-AF65-F5344CB8AC3E}">
        <p14:creationId xmlns:p14="http://schemas.microsoft.com/office/powerpoint/2010/main" val="3782240482"/>
      </p:ext>
    </p:extLst>
  </p:cSld>
  <p:clrMapOvr>
    <a:masterClrMapping/>
  </p:clrMapOvr>
  <mc:AlternateContent xmlns:mc="http://schemas.openxmlformats.org/markup-compatibility/2006" xmlns:p14="http://schemas.microsoft.com/office/powerpoint/2010/main">
    <mc:Choice Requires="p14">
      <p:transition p14:dur="0" advClick="0" advTm="1250"/>
    </mc:Choice>
    <mc:Fallback xmlns="">
      <p:transition advClick="0" advTm="125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9700F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9180A0-56F8-1B4C-A5E8-0AA8FBA8F067}"/>
              </a:ext>
            </a:extLst>
          </p:cNvPr>
          <p:cNvSpPr>
            <a:spLocks noGrp="1"/>
          </p:cNvSpPr>
          <p:nvPr>
            <p:ph type="sldNum" sz="quarter" idx="12"/>
          </p:nvPr>
        </p:nvSpPr>
        <p:spPr/>
        <p:txBody>
          <a:bodyPr/>
          <a:lstStyle/>
          <a:p>
            <a:fld id="{6D22F896-40B5-4ADD-8801-0D06FADFA095}" type="slidenum">
              <a:rPr lang="en-US" smtClean="0"/>
              <a:t>8</a:t>
            </a:fld>
            <a:endParaRPr lang="en-US" dirty="0"/>
          </a:p>
        </p:txBody>
      </p:sp>
      <p:sp>
        <p:nvSpPr>
          <p:cNvPr id="4" name="Title 3">
            <a:extLst>
              <a:ext uri="{FF2B5EF4-FFF2-40B4-BE49-F238E27FC236}">
                <a16:creationId xmlns:a16="http://schemas.microsoft.com/office/drawing/2014/main" id="{7C6177C7-81BE-CC45-9541-906AE954073B}"/>
              </a:ext>
            </a:extLst>
          </p:cNvPr>
          <p:cNvSpPr>
            <a:spLocks noGrp="1"/>
          </p:cNvSpPr>
          <p:nvPr>
            <p:ph type="title" idx="4294967295"/>
          </p:nvPr>
        </p:nvSpPr>
        <p:spPr>
          <a:xfrm>
            <a:off x="3320121" y="0"/>
            <a:ext cx="6715125" cy="900514"/>
          </a:xfrm>
        </p:spPr>
        <p:txBody>
          <a:bodyPr/>
          <a:lstStyle/>
          <a:p>
            <a:r>
              <a:rPr lang="en-US" dirty="0"/>
              <a:t>Bronx and Queens</a:t>
            </a:r>
          </a:p>
        </p:txBody>
      </p:sp>
      <p:sp>
        <p:nvSpPr>
          <p:cNvPr id="2" name="TextBox 1">
            <a:extLst>
              <a:ext uri="{FF2B5EF4-FFF2-40B4-BE49-F238E27FC236}">
                <a16:creationId xmlns:a16="http://schemas.microsoft.com/office/drawing/2014/main" id="{A77C79DF-7648-8846-A690-879C8CD1E7CD}"/>
              </a:ext>
            </a:extLst>
          </p:cNvPr>
          <p:cNvSpPr txBox="1"/>
          <p:nvPr/>
        </p:nvSpPr>
        <p:spPr>
          <a:xfrm>
            <a:off x="279466" y="609601"/>
            <a:ext cx="10928733" cy="7571303"/>
          </a:xfrm>
          <a:prstGeom prst="rect">
            <a:avLst/>
          </a:prstGeom>
          <a:noFill/>
        </p:spPr>
        <p:txBody>
          <a:bodyPr wrap="square" rtlCol="0">
            <a:spAutoFit/>
          </a:bodyPr>
          <a:lstStyle/>
          <a:p>
            <a:r>
              <a:rPr lang="en-US" dirty="0"/>
              <a:t>Despite the 2 million or more Latinos in New York City, there are few spaces outside of Manhattan allowing Salsa and other Latin dances.</a:t>
            </a:r>
          </a:p>
          <a:p>
            <a:endParaRPr lang="en-US" dirty="0"/>
          </a:p>
          <a:p>
            <a:r>
              <a:rPr lang="en-US" dirty="0"/>
              <a:t>There are three web calendars of New York City Latin events. Almost all events are held in venues from 59</a:t>
            </a:r>
            <a:r>
              <a:rPr lang="en-US" baseline="30000" dirty="0"/>
              <a:t>th</a:t>
            </a:r>
            <a:r>
              <a:rPr lang="en-US" dirty="0"/>
              <a:t> Street South or in Dance Schools, which presumably claim to not be eating or drinking establishments. There is very little in East Harlem, the Bronx or Queens. A recent review of these calendars shows only one restaurant offering a Latin dance night – and to be clear, that is an illegal dancing event, not being in a Use Group 12 venue.</a:t>
            </a:r>
          </a:p>
          <a:p>
            <a:endParaRPr lang="en-US" dirty="0"/>
          </a:p>
          <a:p>
            <a:r>
              <a:rPr lang="en-US" dirty="0"/>
              <a:t>To be clear, any restaurant in those area using back room/event spaces for salsa dancing are violating the Zoning Law and Building Code.</a:t>
            </a:r>
          </a:p>
          <a:p>
            <a:endParaRPr lang="en-US" dirty="0"/>
          </a:p>
          <a:p>
            <a:r>
              <a:rPr lang="en-US" dirty="0"/>
              <a:t>This would apply to, for example,  a Quincea</a:t>
            </a:r>
            <a:r>
              <a:rPr lang="en-US" i="1" dirty="0"/>
              <a:t>ñ</a:t>
            </a:r>
            <a:r>
              <a:rPr lang="en-US" dirty="0"/>
              <a:t>era – the Hispanic tradition of celebrating a girl’s fifteenth birthday – or other celebration, a wedding, an anniversary,  or a birthday. ILLEGAL IF IN A USE GROUP 6 RESTAURANT. [as  would dancing the Hora at a Jewish Wedding, or Syrtos at a Greek wedding.]</a:t>
            </a:r>
          </a:p>
          <a:p>
            <a:endParaRPr lang="en-US" dirty="0"/>
          </a:p>
          <a:p>
            <a:r>
              <a:rPr lang="en-US" dirty="0"/>
              <a:t>As U.S. District Court Judge  Mauskopf  stated in the Muchmore decision refusing to dismiss the case: “The City will need to address these arguments and explain why the restrictions imposed by the Cabaret Law, rather than methods which may be less intrusive upon First Amendment rights, are necessary to guard against the harms that the Law was designed to address.” </a:t>
            </a:r>
          </a:p>
          <a:p>
            <a:endParaRPr lang="en-US" dirty="0"/>
          </a:p>
          <a:p>
            <a:r>
              <a:rPr lang="en-US" dirty="0"/>
              <a:t>The City never provided the explanation, instead the  City paid Muchmore to drop the case rather than justify the restrictions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70152460"/>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4161A-4200-3F48-9C19-99C51010DAE2}"/>
              </a:ext>
            </a:extLst>
          </p:cNvPr>
          <p:cNvSpPr>
            <a:spLocks noGrp="1"/>
          </p:cNvSpPr>
          <p:nvPr>
            <p:ph type="title"/>
          </p:nvPr>
        </p:nvSpPr>
        <p:spPr>
          <a:xfrm>
            <a:off x="1406392" y="257908"/>
            <a:ext cx="8632344" cy="1305421"/>
          </a:xfrm>
        </p:spPr>
        <p:txBody>
          <a:bodyPr>
            <a:normAutofit fontScale="90000"/>
          </a:bodyPr>
          <a:lstStyle/>
          <a:p>
            <a:pPr algn="ctr"/>
            <a:r>
              <a:rPr lang="en-US" sz="2400" kern="1200" cap="all" baseline="0" dirty="0">
                <a:solidFill>
                  <a:schemeClr val="tx1"/>
                </a:solidFill>
                <a:latin typeface="+mj-lt"/>
                <a:ea typeface="+mj-ea"/>
                <a:cs typeface="+mj-cs"/>
                <a:hlinkClick r:id="rId3">
                  <a:extLst>
                    <a:ext uri="{A12FA001-AC4F-418D-AE19-62706E023703}">
                      <ahyp:hlinkClr xmlns:ahyp="http://schemas.microsoft.com/office/drawing/2018/hyperlinkcolor" val="tx"/>
                    </a:ext>
                  </a:extLst>
                </a:hlinkClick>
              </a:rPr>
              <a:t>Red Rooster</a:t>
            </a:r>
            <a:r>
              <a:rPr lang="en-US" sz="2400" kern="1200" cap="all" baseline="0" dirty="0">
                <a:solidFill>
                  <a:schemeClr val="tx1"/>
                </a:solidFill>
                <a:latin typeface="+mj-lt"/>
                <a:ea typeface="+mj-ea"/>
                <a:cs typeface="+mj-cs"/>
              </a:rPr>
              <a:t>: </a:t>
            </a:r>
            <a:br>
              <a:rPr lang="en-US" sz="2400" dirty="0"/>
            </a:br>
            <a:r>
              <a:rPr lang="en-US" sz="2400" dirty="0"/>
              <a:t>The Irony. Other  Venues on Lenox avenue are zoned for</a:t>
            </a:r>
            <a:br>
              <a:rPr lang="en-US" sz="2400" dirty="0"/>
            </a:br>
            <a:r>
              <a:rPr lang="en-US" sz="2400" dirty="0"/>
              <a:t> “NO Dancing”.</a:t>
            </a:r>
            <a:br>
              <a:rPr lang="en-US" sz="2400" dirty="0"/>
            </a:br>
            <a:br>
              <a:rPr lang="en-US" sz="2400" dirty="0"/>
            </a:br>
            <a:endParaRPr lang="en-US" sz="2400" dirty="0"/>
          </a:p>
        </p:txBody>
      </p:sp>
      <p:pic>
        <p:nvPicPr>
          <p:cNvPr id="5" name="Content Placeholder 4">
            <a:extLst>
              <a:ext uri="{FF2B5EF4-FFF2-40B4-BE49-F238E27FC236}">
                <a16:creationId xmlns:a16="http://schemas.microsoft.com/office/drawing/2014/main" id="{D6444F38-FF52-284D-95BA-3083986EAFBF}"/>
              </a:ext>
            </a:extLst>
          </p:cNvPr>
          <p:cNvPicPr>
            <a:picLocks noGrp="1" noChangeAspect="1"/>
          </p:cNvPicPr>
          <p:nvPr>
            <p:ph idx="1"/>
          </p:nvPr>
        </p:nvPicPr>
        <p:blipFill>
          <a:blip r:embed="rId4"/>
          <a:stretch>
            <a:fillRect/>
          </a:stretch>
        </p:blipFill>
        <p:spPr>
          <a:xfrm>
            <a:off x="1052923" y="2092137"/>
            <a:ext cx="9906000" cy="2991176"/>
          </a:xfrm>
        </p:spPr>
      </p:pic>
      <p:sp>
        <p:nvSpPr>
          <p:cNvPr id="4" name="Slide Number Placeholder 3">
            <a:extLst>
              <a:ext uri="{FF2B5EF4-FFF2-40B4-BE49-F238E27FC236}">
                <a16:creationId xmlns:a16="http://schemas.microsoft.com/office/drawing/2014/main" id="{9735033D-E4B0-1A4D-BDB9-93E319864D6E}"/>
              </a:ext>
            </a:extLst>
          </p:cNvPr>
          <p:cNvSpPr>
            <a:spLocks noGrp="1"/>
          </p:cNvSpPr>
          <p:nvPr>
            <p:ph type="sldNum" sz="quarter" idx="12"/>
          </p:nvPr>
        </p:nvSpPr>
        <p:spPr/>
        <p:txBody>
          <a:bodyPr/>
          <a:lstStyle/>
          <a:p>
            <a:fld id="{6D22F896-40B5-4ADD-8801-0D06FADFA095}" type="slidenum">
              <a:rPr lang="en-US" smtClean="0"/>
              <a:t>80</a:t>
            </a:fld>
            <a:endParaRPr lang="en-US" dirty="0"/>
          </a:p>
        </p:txBody>
      </p:sp>
    </p:spTree>
    <p:extLst>
      <p:ext uri="{BB962C8B-B14F-4D97-AF65-F5344CB8AC3E}">
        <p14:creationId xmlns:p14="http://schemas.microsoft.com/office/powerpoint/2010/main" val="2096245631"/>
      </p:ext>
    </p:extLst>
  </p:cSld>
  <p:clrMapOvr>
    <a:masterClrMapping/>
  </p:clrMapOvr>
  <mc:AlternateContent xmlns:mc="http://schemas.openxmlformats.org/markup-compatibility/2006" xmlns:p14="http://schemas.microsoft.com/office/powerpoint/2010/main">
    <mc:Choice Requires="p14">
      <p:transition p14:dur="0" advClick="0" advTm="1250"/>
    </mc:Choice>
    <mc:Fallback xmlns="">
      <p:transition advClick="0" advTm="125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3D2C7-ABCE-614E-ACBF-4C859B42B2C9}"/>
              </a:ext>
            </a:extLst>
          </p:cNvPr>
          <p:cNvSpPr>
            <a:spLocks noGrp="1"/>
          </p:cNvSpPr>
          <p:nvPr>
            <p:ph type="title"/>
          </p:nvPr>
        </p:nvSpPr>
        <p:spPr>
          <a:xfrm>
            <a:off x="597877" y="618518"/>
            <a:ext cx="2426677" cy="2810482"/>
          </a:xfrm>
        </p:spPr>
        <p:txBody>
          <a:bodyPr/>
          <a:lstStyle/>
          <a:p>
            <a:r>
              <a:rPr lang="en-US" dirty="0"/>
              <a:t>1932 Harlem Nightlife E. Sims</a:t>
            </a:r>
          </a:p>
        </p:txBody>
      </p:sp>
      <p:sp>
        <p:nvSpPr>
          <p:cNvPr id="4" name="Slide Number Placeholder 3">
            <a:extLst>
              <a:ext uri="{FF2B5EF4-FFF2-40B4-BE49-F238E27FC236}">
                <a16:creationId xmlns:a16="http://schemas.microsoft.com/office/drawing/2014/main" id="{5797B42A-5997-A146-AA6B-B24E0F0BEB42}"/>
              </a:ext>
            </a:extLst>
          </p:cNvPr>
          <p:cNvSpPr>
            <a:spLocks noGrp="1"/>
          </p:cNvSpPr>
          <p:nvPr>
            <p:ph type="sldNum" sz="quarter" idx="12"/>
          </p:nvPr>
        </p:nvSpPr>
        <p:spPr/>
        <p:txBody>
          <a:bodyPr/>
          <a:lstStyle/>
          <a:p>
            <a:fld id="{6D22F896-40B5-4ADD-8801-0D06FADFA095}" type="slidenum">
              <a:rPr lang="en-US" smtClean="0"/>
              <a:t>81</a:t>
            </a:fld>
            <a:endParaRPr lang="en-US" dirty="0"/>
          </a:p>
        </p:txBody>
      </p:sp>
      <p:pic>
        <p:nvPicPr>
          <p:cNvPr id="6" name="Picture 5">
            <a:extLst>
              <a:ext uri="{FF2B5EF4-FFF2-40B4-BE49-F238E27FC236}">
                <a16:creationId xmlns:a16="http://schemas.microsoft.com/office/drawing/2014/main" id="{B65DD52A-D943-B641-9B56-2715418F0B54}"/>
              </a:ext>
            </a:extLst>
          </p:cNvPr>
          <p:cNvPicPr>
            <a:picLocks noChangeAspect="1"/>
          </p:cNvPicPr>
          <p:nvPr/>
        </p:nvPicPr>
        <p:blipFill>
          <a:blip r:embed="rId3"/>
          <a:stretch>
            <a:fillRect/>
          </a:stretch>
        </p:blipFill>
        <p:spPr>
          <a:xfrm>
            <a:off x="2836984" y="488950"/>
            <a:ext cx="9042400" cy="5880100"/>
          </a:xfrm>
          <a:prstGeom prst="rect">
            <a:avLst/>
          </a:prstGeom>
        </p:spPr>
      </p:pic>
      <p:sp>
        <p:nvSpPr>
          <p:cNvPr id="7" name="Up Arrow 6">
            <a:extLst>
              <a:ext uri="{FF2B5EF4-FFF2-40B4-BE49-F238E27FC236}">
                <a16:creationId xmlns:a16="http://schemas.microsoft.com/office/drawing/2014/main" id="{426C6219-7572-6E42-AB30-B756B6E36FDD}"/>
              </a:ext>
            </a:extLst>
          </p:cNvPr>
          <p:cNvSpPr/>
          <p:nvPr/>
        </p:nvSpPr>
        <p:spPr>
          <a:xfrm rot="19239113">
            <a:off x="2377830" y="422031"/>
            <a:ext cx="738554" cy="65649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164041D-96B8-F845-93C9-13136574389A}"/>
              </a:ext>
            </a:extLst>
          </p:cNvPr>
          <p:cNvSpPr txBox="1"/>
          <p:nvPr/>
        </p:nvSpPr>
        <p:spPr>
          <a:xfrm>
            <a:off x="1759739" y="262308"/>
            <a:ext cx="1077245" cy="523220"/>
          </a:xfrm>
          <a:prstGeom prst="rect">
            <a:avLst/>
          </a:prstGeom>
          <a:noFill/>
        </p:spPr>
        <p:txBody>
          <a:bodyPr wrap="square" rtlCol="0">
            <a:spAutoFit/>
          </a:bodyPr>
          <a:lstStyle/>
          <a:p>
            <a:r>
              <a:rPr lang="en-US" sz="1400" dirty="0"/>
              <a:t>Red Rooster -downtown</a:t>
            </a:r>
          </a:p>
        </p:txBody>
      </p:sp>
    </p:spTree>
    <p:extLst>
      <p:ext uri="{BB962C8B-B14F-4D97-AF65-F5344CB8AC3E}">
        <p14:creationId xmlns:p14="http://schemas.microsoft.com/office/powerpoint/2010/main" val="2151929536"/>
      </p:ext>
    </p:extLst>
  </p:cSld>
  <p:clrMapOvr>
    <a:masterClrMapping/>
  </p:clrMapOvr>
  <mc:AlternateContent xmlns:mc="http://schemas.openxmlformats.org/markup-compatibility/2006" xmlns:p14="http://schemas.microsoft.com/office/powerpoint/2010/main">
    <mc:Choice Requires="p14">
      <p:transition p14:dur="0" advClick="0" advTm="1250"/>
    </mc:Choice>
    <mc:Fallback xmlns="">
      <p:transition advClick="0" advTm="1250"/>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8542-C2BB-F245-B31E-A3E0062E2AA8}"/>
              </a:ext>
            </a:extLst>
          </p:cNvPr>
          <p:cNvSpPr>
            <a:spLocks noGrp="1"/>
          </p:cNvSpPr>
          <p:nvPr>
            <p:ph type="title"/>
          </p:nvPr>
        </p:nvSpPr>
        <p:spPr>
          <a:xfrm>
            <a:off x="3087584" y="219918"/>
            <a:ext cx="5720750" cy="967613"/>
          </a:xfrm>
        </p:spPr>
        <p:txBody>
          <a:bodyPr>
            <a:normAutofit fontScale="90000"/>
          </a:bodyPr>
          <a:lstStyle/>
          <a:p>
            <a:pPr algn="ctr"/>
            <a:r>
              <a:rPr lang="en-US" dirty="0"/>
              <a:t>Resources/Links</a:t>
            </a:r>
            <a:br>
              <a:rPr lang="en-US" dirty="0"/>
            </a:br>
            <a:r>
              <a:rPr lang="en-US" dirty="0">
                <a:hlinkClick r:id="rId3"/>
              </a:rPr>
              <a:t>zortmusic.com/nightlife/</a:t>
            </a:r>
            <a:endParaRPr lang="en-US" dirty="0"/>
          </a:p>
        </p:txBody>
      </p:sp>
      <p:sp>
        <p:nvSpPr>
          <p:cNvPr id="3" name="Content Placeholder 2">
            <a:extLst>
              <a:ext uri="{FF2B5EF4-FFF2-40B4-BE49-F238E27FC236}">
                <a16:creationId xmlns:a16="http://schemas.microsoft.com/office/drawing/2014/main" id="{3F1D713F-AEF6-784B-B73D-AAD06F35E0CC}"/>
              </a:ext>
            </a:extLst>
          </p:cNvPr>
          <p:cNvSpPr>
            <a:spLocks noGrp="1"/>
          </p:cNvSpPr>
          <p:nvPr>
            <p:ph sz="half" idx="1"/>
          </p:nvPr>
        </p:nvSpPr>
        <p:spPr>
          <a:xfrm>
            <a:off x="1144589" y="1444675"/>
            <a:ext cx="4875211" cy="4621161"/>
          </a:xfrm>
        </p:spPr>
        <p:txBody>
          <a:bodyPr/>
          <a:lstStyle/>
          <a:p>
            <a:r>
              <a:rPr lang="fr" dirty="0">
                <a:hlinkClick r:id="rId4"/>
              </a:rPr>
              <a:t>Entire Zoning Resolution 8683 Pages</a:t>
            </a:r>
            <a:endParaRPr lang="en-US" dirty="0"/>
          </a:p>
          <a:p>
            <a:r>
              <a:rPr lang="en-US" dirty="0">
                <a:hlinkClick r:id="rId5"/>
              </a:rPr>
              <a:t>Zoning Resolution Dancing/Music Excerpts 155 Pages</a:t>
            </a:r>
            <a:endParaRPr lang="en-US" dirty="0"/>
          </a:p>
          <a:p>
            <a:r>
              <a:rPr lang="en-US" dirty="0">
                <a:hlinkClick r:id="rId6"/>
              </a:rPr>
              <a:t>CPC ULURP Chart</a:t>
            </a:r>
            <a:endParaRPr lang="en-US" dirty="0"/>
          </a:p>
          <a:p>
            <a:r>
              <a:rPr lang="en-US" dirty="0">
                <a:hlinkClick r:id="rId7"/>
              </a:rPr>
              <a:t>CPC Use Group Chart</a:t>
            </a:r>
            <a:endParaRPr lang="en-US" dirty="0"/>
          </a:p>
          <a:p>
            <a:endParaRPr lang="en-US" dirty="0"/>
          </a:p>
        </p:txBody>
      </p:sp>
      <p:sp>
        <p:nvSpPr>
          <p:cNvPr id="4" name="Content Placeholder 3">
            <a:extLst>
              <a:ext uri="{FF2B5EF4-FFF2-40B4-BE49-F238E27FC236}">
                <a16:creationId xmlns:a16="http://schemas.microsoft.com/office/drawing/2014/main" id="{902BCB53-B6BF-E143-B74D-E1F7226BE4DE}"/>
              </a:ext>
            </a:extLst>
          </p:cNvPr>
          <p:cNvSpPr>
            <a:spLocks noGrp="1"/>
          </p:cNvSpPr>
          <p:nvPr>
            <p:ph sz="half" idx="2"/>
          </p:nvPr>
        </p:nvSpPr>
        <p:spPr>
          <a:xfrm>
            <a:off x="6172200" y="1444675"/>
            <a:ext cx="4875211" cy="4346525"/>
          </a:xfrm>
        </p:spPr>
        <p:txBody>
          <a:bodyPr/>
          <a:lstStyle/>
          <a:p>
            <a:r>
              <a:rPr lang="en-US" dirty="0">
                <a:hlinkClick r:id="rId8"/>
              </a:rPr>
              <a:t>Red Rooster Documents (Zort Site)</a:t>
            </a:r>
            <a:endParaRPr lang="en-US" dirty="0"/>
          </a:p>
          <a:p>
            <a:r>
              <a:rPr lang="en-US" dirty="0">
                <a:hlinkClick r:id="rId9"/>
              </a:rPr>
              <a:t>1989 Report at CPC Website</a:t>
            </a:r>
            <a:r>
              <a:rPr lang="en-US" dirty="0"/>
              <a:t>. </a:t>
            </a:r>
          </a:p>
          <a:p>
            <a:r>
              <a:rPr lang="en-US" dirty="0">
                <a:hlinkClick r:id="rId10"/>
              </a:rPr>
              <a:t>1989 CPC Report at Zortmusic.con</a:t>
            </a:r>
            <a:r>
              <a:rPr lang="en-US" dirty="0"/>
              <a:t>.</a:t>
            </a:r>
          </a:p>
          <a:p>
            <a:r>
              <a:rPr lang="en-US" u="sng" dirty="0">
                <a:hlinkClick r:id="rId11"/>
              </a:rPr>
              <a:t>https://tinyurl.com/DancingMapNYC</a:t>
            </a:r>
            <a:endParaRPr lang="en-US" u="sng" dirty="0"/>
          </a:p>
          <a:p>
            <a:pPr>
              <a:lnSpc>
                <a:spcPct val="100000"/>
              </a:lnSpc>
            </a:pPr>
            <a:r>
              <a:rPr lang="en-US" sz="1600" dirty="0">
                <a:hlinkClick r:id="rId12"/>
              </a:rPr>
              <a:t>Wei, Whitney (2016), </a:t>
            </a:r>
            <a:r>
              <a:rPr lang="en-US" sz="1600" i="1" dirty="0">
                <a:hlinkClick r:id="rId12"/>
              </a:rPr>
              <a:t> Clubbed to Death: The Decline of New York City Nightlife Culture Since the Late </a:t>
            </a:r>
            <a:r>
              <a:rPr lang="en-US" sz="1600" dirty="0">
                <a:hlinkClick r:id="rId12"/>
              </a:rPr>
              <a:t>1980s, Columbia University Bachelor’s Thesis.</a:t>
            </a:r>
            <a:endParaRPr lang="en-US" sz="1600" dirty="0"/>
          </a:p>
          <a:p>
            <a:endParaRPr lang="en-US" dirty="0"/>
          </a:p>
        </p:txBody>
      </p:sp>
      <p:sp>
        <p:nvSpPr>
          <p:cNvPr id="6" name="Slide Number Placeholder 5">
            <a:extLst>
              <a:ext uri="{FF2B5EF4-FFF2-40B4-BE49-F238E27FC236}">
                <a16:creationId xmlns:a16="http://schemas.microsoft.com/office/drawing/2014/main" id="{1437EC19-E40F-CB4F-B7B0-37C668716E70}"/>
              </a:ext>
            </a:extLst>
          </p:cNvPr>
          <p:cNvSpPr>
            <a:spLocks noGrp="1"/>
          </p:cNvSpPr>
          <p:nvPr>
            <p:ph type="sldNum" sz="quarter" idx="12"/>
          </p:nvPr>
        </p:nvSpPr>
        <p:spPr/>
        <p:txBody>
          <a:bodyPr/>
          <a:lstStyle/>
          <a:p>
            <a:fld id="{6D22F896-40B5-4ADD-8801-0D06FADFA095}" type="slidenum">
              <a:rPr lang="en-US" smtClean="0"/>
              <a:t>82</a:t>
            </a:fld>
            <a:endParaRPr lang="en-US" dirty="0"/>
          </a:p>
        </p:txBody>
      </p:sp>
    </p:spTree>
    <p:extLst>
      <p:ext uri="{BB962C8B-B14F-4D97-AF65-F5344CB8AC3E}">
        <p14:creationId xmlns:p14="http://schemas.microsoft.com/office/powerpoint/2010/main" val="342571963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8542-C2BB-F245-B31E-A3E0062E2AA8}"/>
              </a:ext>
            </a:extLst>
          </p:cNvPr>
          <p:cNvSpPr>
            <a:spLocks noGrp="1"/>
          </p:cNvSpPr>
          <p:nvPr>
            <p:ph type="title"/>
          </p:nvPr>
        </p:nvSpPr>
        <p:spPr>
          <a:xfrm>
            <a:off x="3833887" y="1105403"/>
            <a:ext cx="4524225" cy="3766400"/>
          </a:xfrm>
        </p:spPr>
        <p:txBody>
          <a:bodyPr>
            <a:normAutofit/>
          </a:bodyPr>
          <a:lstStyle/>
          <a:p>
            <a:pPr algn="ctr"/>
            <a:r>
              <a:rPr lang="en-US" sz="6000" dirty="0"/>
              <a:t>Finish</a:t>
            </a:r>
          </a:p>
        </p:txBody>
      </p:sp>
      <p:sp>
        <p:nvSpPr>
          <p:cNvPr id="6" name="Slide Number Placeholder 5">
            <a:extLst>
              <a:ext uri="{FF2B5EF4-FFF2-40B4-BE49-F238E27FC236}">
                <a16:creationId xmlns:a16="http://schemas.microsoft.com/office/drawing/2014/main" id="{1437EC19-E40F-CB4F-B7B0-37C668716E70}"/>
              </a:ext>
            </a:extLst>
          </p:cNvPr>
          <p:cNvSpPr>
            <a:spLocks noGrp="1"/>
          </p:cNvSpPr>
          <p:nvPr>
            <p:ph type="sldNum" sz="quarter" idx="12"/>
          </p:nvPr>
        </p:nvSpPr>
        <p:spPr/>
        <p:txBody>
          <a:bodyPr/>
          <a:lstStyle/>
          <a:p>
            <a:fld id="{6D22F896-40B5-4ADD-8801-0D06FADFA095}" type="slidenum">
              <a:rPr lang="en-US" smtClean="0"/>
              <a:t>83</a:t>
            </a:fld>
            <a:endParaRPr lang="en-US" dirty="0"/>
          </a:p>
        </p:txBody>
      </p:sp>
    </p:spTree>
    <p:extLst>
      <p:ext uri="{BB962C8B-B14F-4D97-AF65-F5344CB8AC3E}">
        <p14:creationId xmlns:p14="http://schemas.microsoft.com/office/powerpoint/2010/main" val="630373289"/>
      </p:ext>
    </p:extLst>
  </p:cSld>
  <p:clrMapOvr>
    <a:masterClrMapping/>
  </p:clrMapOvr>
  <mc:AlternateContent xmlns:mc="http://schemas.openxmlformats.org/markup-compatibility/2006" xmlns:p14="http://schemas.microsoft.com/office/powerpoint/2010/main">
    <mc:Choice Requires="p14">
      <p:transition spd="slow" p14:dur="4000" advClick="0" advTm="15000">
        <p:fade/>
      </p:transition>
    </mc:Choice>
    <mc:Fallback xmlns="">
      <p:transition spd="slow"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4E55-9977-FA42-8269-4AEBB0FE1F70}"/>
              </a:ext>
            </a:extLst>
          </p:cNvPr>
          <p:cNvSpPr>
            <a:spLocks noGrp="1"/>
          </p:cNvSpPr>
          <p:nvPr>
            <p:ph type="title"/>
          </p:nvPr>
        </p:nvSpPr>
        <p:spPr/>
        <p:txBody>
          <a:bodyPr>
            <a:normAutofit fontScale="90000"/>
          </a:bodyPr>
          <a:lstStyle/>
          <a:p>
            <a:r>
              <a:rPr lang="en-US" dirty="0"/>
              <a:t>Repeal of cabaret law and establishment of the office of Nightlife and the Nightlife Advisory Board</a:t>
            </a:r>
          </a:p>
        </p:txBody>
      </p:sp>
      <p:sp>
        <p:nvSpPr>
          <p:cNvPr id="3" name="Content Placeholder 2">
            <a:extLst>
              <a:ext uri="{FF2B5EF4-FFF2-40B4-BE49-F238E27FC236}">
                <a16:creationId xmlns:a16="http://schemas.microsoft.com/office/drawing/2014/main" id="{2E405750-BD86-2449-BF5F-849069CD41D1}"/>
              </a:ext>
            </a:extLst>
          </p:cNvPr>
          <p:cNvSpPr>
            <a:spLocks noGrp="1"/>
          </p:cNvSpPr>
          <p:nvPr>
            <p:ph idx="1"/>
          </p:nvPr>
        </p:nvSpPr>
        <p:spPr>
          <a:solidFill>
            <a:schemeClr val="tx1"/>
          </a:solidFill>
        </p:spPr>
        <p:txBody>
          <a:bodyPr>
            <a:normAutofit lnSpcReduction="10000"/>
          </a:bodyPr>
          <a:lstStyle/>
          <a:p>
            <a:pPr marL="0" indent="0">
              <a:buNone/>
            </a:pPr>
            <a:r>
              <a:rPr lang="en-US" dirty="0">
                <a:solidFill>
                  <a:schemeClr val="bg1"/>
                </a:solidFill>
              </a:rPr>
              <a:t>The Cabaret Law was repealed on November 27, 2017 by Local Law 214. Proposed contemporaneously was a law (Local Law 178) creating the Office of Nightlife and the Nightlife Advisory Board. In part, these were created because all recognized that the repeal did not address other regulatory issues including the Zoning Resolution. One stated purpose of repealing the Cabaret Law was to remove a regulation that disproportionally affected minority communities, but the repeal did nothing to ameliorate the disproportionate affect because of the restrictions of the Zoning Resolution.</a:t>
            </a:r>
            <a:r>
              <a:rPr lang="en-US" sz="2000" dirty="0">
                <a:solidFill>
                  <a:schemeClr val="bg1"/>
                </a:solidFill>
                <a:highlight>
                  <a:srgbClr val="000000"/>
                </a:highlight>
              </a:rPr>
              <a:t> </a:t>
            </a:r>
            <a:endParaRPr lang="en-US" sz="2200" dirty="0">
              <a:solidFill>
                <a:schemeClr val="bg1"/>
              </a:solidFill>
              <a:highlight>
                <a:srgbClr val="000000"/>
              </a:highlight>
            </a:endParaRPr>
          </a:p>
        </p:txBody>
      </p:sp>
      <p:sp>
        <p:nvSpPr>
          <p:cNvPr id="4" name="Slide Number Placeholder 3">
            <a:extLst>
              <a:ext uri="{FF2B5EF4-FFF2-40B4-BE49-F238E27FC236}">
                <a16:creationId xmlns:a16="http://schemas.microsoft.com/office/drawing/2014/main" id="{15BF97E4-63AB-DA47-A9A8-5A9AB533AB69}"/>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418173681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ustom 5">
      <a:dk1>
        <a:srgbClr val="000000"/>
      </a:dk1>
      <a:lt1>
        <a:srgbClr val="FFFFFF"/>
      </a:lt1>
      <a:dk2>
        <a:srgbClr val="134770"/>
      </a:dk2>
      <a:lt2>
        <a:srgbClr val="82FFFF"/>
      </a:lt2>
      <a:accent1>
        <a:srgbClr val="9ACD4C"/>
      </a:accent1>
      <a:accent2>
        <a:srgbClr val="FAC93C"/>
      </a:accent2>
      <a:accent3>
        <a:srgbClr val="D35940"/>
      </a:accent3>
      <a:accent4>
        <a:srgbClr val="B258D3"/>
      </a:accent4>
      <a:accent5>
        <a:srgbClr val="63A0CC"/>
      </a:accent5>
      <a:accent6>
        <a:srgbClr val="8AC4A7"/>
      </a:accent6>
      <a:hlink>
        <a:srgbClr val="0E1406"/>
      </a:hlink>
      <a:folHlink>
        <a:srgbClr val="417BF8"/>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19160</TotalTime>
  <Words>10138</Words>
  <Application>Microsoft Macintosh PowerPoint</Application>
  <PresentationFormat>Widescreen</PresentationFormat>
  <Paragraphs>872</Paragraphs>
  <Slides>83</Slides>
  <Notes>83</Notes>
  <HiddenSlides>0</HiddenSlides>
  <MMClips>5</MMClips>
  <ScaleCrop>false</ScaleCrop>
  <HeadingPairs>
    <vt:vector size="8" baseType="variant">
      <vt:variant>
        <vt:lpstr>Fonts Used</vt:lpstr>
      </vt:variant>
      <vt:variant>
        <vt:i4>4</vt:i4>
      </vt:variant>
      <vt:variant>
        <vt:lpstr>Theme</vt:lpstr>
      </vt:variant>
      <vt:variant>
        <vt:i4>2</vt:i4>
      </vt:variant>
      <vt:variant>
        <vt:lpstr>Slide Titles</vt:lpstr>
      </vt:variant>
      <vt:variant>
        <vt:i4>83</vt:i4>
      </vt:variant>
      <vt:variant>
        <vt:lpstr>Custom Shows</vt:lpstr>
      </vt:variant>
      <vt:variant>
        <vt:i4>1</vt:i4>
      </vt:variant>
    </vt:vector>
  </HeadingPairs>
  <TitlesOfParts>
    <vt:vector size="90" baseType="lpstr">
      <vt:lpstr>Arial</vt:lpstr>
      <vt:lpstr>Calibri</vt:lpstr>
      <vt:lpstr>Calibri Light</vt:lpstr>
      <vt:lpstr>Tw Cen MT</vt:lpstr>
      <vt:lpstr>Circuit</vt:lpstr>
      <vt:lpstr>Custom Design</vt:lpstr>
      <vt:lpstr>REGULATION OF DANCING and Music IN NEW YORK CITY revised unfinished business</vt:lpstr>
      <vt:lpstr>Roseland 1999 1800 Dancers Two Big Bands; George Gee Big Band and  Count basie Orchestra</vt:lpstr>
      <vt:lpstr>Edison  Ballroom 2015</vt:lpstr>
      <vt:lpstr>Talking about Dance floors with George Wein - Newport Jazz Festival 2014 </vt:lpstr>
      <vt:lpstr>Havana  2016</vt:lpstr>
      <vt:lpstr>Lincoln  Center Midsummer night swing</vt:lpstr>
      <vt:lpstr>In Violation of Zoning Resolution  Use Group 6 Manhattan Restaurant Event Room – With 2019 Grammy winner Giraudo tango Quartet and dancing illegally</vt:lpstr>
      <vt:lpstr>Bronx and Queens</vt:lpstr>
      <vt:lpstr>Repeal of cabaret law and establishment of the office of Nightlife and the Nightlife Advisory Board</vt:lpstr>
      <vt:lpstr>…CONTinued</vt:lpstr>
      <vt:lpstr>… Officials celebrate while ignoring zoning and code restrictions</vt:lpstr>
      <vt:lpstr>The Zoning Resolution (ZR) – what is it</vt:lpstr>
      <vt:lpstr>The Zoning resolution: 8683 Pages long! But we have prepared a 155 page extract.</vt:lpstr>
      <vt:lpstr>Fifty-Six ZR References affecting Dancing and Music</vt:lpstr>
      <vt:lpstr>The zoning Resolution failure to define “dancing” suggest that it is vulnerable to Constitutional challenge</vt:lpstr>
      <vt:lpstr>1989 dcp Comprehensive Review</vt:lpstr>
      <vt:lpstr>The 1989-90 Amendments were intended to impose restrictive regulations upon dancing</vt:lpstr>
      <vt:lpstr>The 1989 Amendments created many of the today’s restrictions – underscored Text added in 1989</vt:lpstr>
      <vt:lpstr>§ 32-15 Use Group 6 Text</vt:lpstr>
      <vt:lpstr>§ 32-21 Use Group 12</vt:lpstr>
      <vt:lpstr>other Use Dancing proviSions in zr</vt:lpstr>
      <vt:lpstr>Where Dancing IS Not Allowed</vt:lpstr>
      <vt:lpstr>Where is Dancing Not Allowed – In Yellow </vt:lpstr>
      <vt:lpstr>Harlem 1932 – No dancing 2019</vt:lpstr>
      <vt:lpstr>city planning Commission Should Conduct a New Comprehensive review </vt:lpstr>
      <vt:lpstr>Regulations of other agencies will be discussed later</vt:lpstr>
      <vt:lpstr>Introduction </vt:lpstr>
      <vt:lpstr>Proposal 1 UG 6 Allow Dancing - under 100 Dancers </vt:lpstr>
      <vt:lpstr>Proposal 1 UG 6 remove “but not dancing”, “entertainment” and “musical Entertainment” In  ZR §32-15 C.</vt:lpstr>
      <vt:lpstr>Proposal 1  Example of A UG 6 restaurant - no dancing ever</vt:lpstr>
      <vt:lpstr>Proposal 1-A  dob must immediately withdraw the “Cabaret” brochure</vt:lpstr>
      <vt:lpstr>Proposal 2  UG 6 - remove ZR §32-15 A as redundant</vt:lpstr>
      <vt:lpstr>… Proposal 2 - §32-15 C  </vt:lpstr>
      <vt:lpstr>… Proposal 2 Use Group 6 Under 200 Persons – dancing to be allowed</vt:lpstr>
      <vt:lpstr>Regulatory review and auDIT</vt:lpstr>
      <vt:lpstr>Regulatory review and auDIT</vt:lpstr>
      <vt:lpstr>Regulatory review and auDIT</vt:lpstr>
      <vt:lpstr>Regulatory review and auDIT</vt:lpstr>
      <vt:lpstr>Proposal 3 UG-6 eliminate requirements based upon “cover charge” and  “showtimes” - hurts musicians</vt:lpstr>
      <vt:lpstr>Proposal 3 Cover charges and Showtime: §32-15 A Versus §32-31Inconsistency</vt:lpstr>
      <vt:lpstr>Proposal 4 Proposal Other ZR and DOB provisions limiting the playing of live music </vt:lpstr>
      <vt:lpstr>Proposal 5-1 definitions   define “establishment” clearly for venues with multiple Floor re 200 Person Occupancy</vt:lpstr>
      <vt:lpstr>Proposal 5-2 Definitions define Dancing to be 50 or fewer persons dancing simultaneously</vt:lpstr>
      <vt:lpstr>Proposal 5-3 Definitions   C5 Lower Manhattan District dance floor under 400 square feet</vt:lpstr>
      <vt:lpstr>Proposal 6 Use Group 12 – delete reference to “establishment of any capacity with dancing”</vt:lpstr>
      <vt:lpstr>Proposal 7  Limit jurisdiction of Bsa and reduce application fees</vt:lpstr>
      <vt:lpstr>Proposal #8   eliminate blanket requirements for waiting areas in establishments with dancing</vt:lpstr>
      <vt:lpstr>Proposal 9 Department of City planning (dcp) should conduct a comprehensive Review as in 1989 and reconsider 1989 changes</vt:lpstr>
      <vt:lpstr>Department of buildings</vt:lpstr>
      <vt:lpstr>Definition of Cabaret in Building Code 202</vt:lpstr>
      <vt:lpstr>Cabaret and Sprinkler requirement</vt:lpstr>
      <vt:lpstr>Sprinkler Requirements</vt:lpstr>
      <vt:lpstr>DOB April 1979 Memo interpreting new law re cabaret and sprinklers</vt:lpstr>
      <vt:lpstr>DOB April 1979 Memo interpreting new law re cabaret and sprinklers</vt:lpstr>
      <vt:lpstr>Fire Alarms</vt:lpstr>
      <vt:lpstr>Certificate of Occupancy</vt:lpstr>
      <vt:lpstr>DOB Cabaret Code Notes</vt:lpstr>
      <vt:lpstr>DOB Cabaret Code Notes</vt:lpstr>
      <vt:lpstr>DOB Cabaret Code Notes</vt:lpstr>
      <vt:lpstr>DOB Cabaret Code Notes</vt:lpstr>
      <vt:lpstr>See supplemental slides SLA – Method of operation Application – becomes conditions of license</vt:lpstr>
      <vt:lpstr>State liquor Authority regulation of dancing and music</vt:lpstr>
      <vt:lpstr>REGULATION OF DANCING BY THE NY STATE LIQUOR AUTHORITY (SLA) at Queens Listening Tour</vt:lpstr>
      <vt:lpstr>***SLA – Method of operation Application</vt:lpstr>
      <vt:lpstr>REGULATION OF DANCING BY THE NY STATE LIQUOR AUTHORITY (SLA).</vt:lpstr>
      <vt:lpstr>REGULATION OF DANCING BY THE NY STATE LIQUOR AUTHORITY (SLA).</vt:lpstr>
      <vt:lpstr>Dob and fire department Miscellaneous notes</vt:lpstr>
      <vt:lpstr>Place of Assembly certificate of operation</vt:lpstr>
      <vt:lpstr>Fire department rules – Outdated Miscellaneous</vt:lpstr>
      <vt:lpstr>DOB Cabaret Code notes Pamphlet – Not current but still available </vt:lpstr>
      <vt:lpstr>These proposal focus on the zoning resolution and are not comprehensive</vt:lpstr>
      <vt:lpstr>The Red Rooster case study</vt:lpstr>
      <vt:lpstr>Appendix Red Rooster: 310 Lenox Avenue   BSA Special permit Case study Summary</vt:lpstr>
      <vt:lpstr>The Red Rooster Saga  - legalizing dancing</vt:lpstr>
      <vt:lpstr>Red Rooster: 310 Lenox Avenue – C4-4a.  Up Lenox avenue, Use Group 6 Zoning – No dancing</vt:lpstr>
      <vt:lpstr>Red Rooster: 310 Lenox Avenue – C4-4a.  </vt:lpstr>
      <vt:lpstr>Red Rooster: 310 Lenox Avenue – C4-4a.  Up Lenox avenue, Use Group 6 Zoning – No dancing</vt:lpstr>
      <vt:lpstr>Red Rooster: 310 Lenox Avenue   BSA Special permit Case study</vt:lpstr>
      <vt:lpstr>Red Rooster: Certificate of occupancy Still use group 6, not use group 12</vt:lpstr>
      <vt:lpstr>Red Rooster:  The Irony. Other  Venues on Lenox avenue are zoned for  “NO Dancing”.  </vt:lpstr>
      <vt:lpstr>1932 Harlem Nightlife E. Sims</vt:lpstr>
      <vt:lpstr>Resources/Links zortmusic.com/nightlife/</vt:lpstr>
      <vt:lpstr>Finish</vt:lpstr>
      <vt:lpstr>Custom Show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REGULATION OF DANCING IN NEW YORK CITY</dc:title>
  <dc:creator>Alan Sugarman</dc:creator>
  <cp:lastModifiedBy>Alan Sugarman</cp:lastModifiedBy>
  <cp:revision>259</cp:revision>
  <cp:lastPrinted>2019-03-13T15:37:59Z</cp:lastPrinted>
  <dcterms:created xsi:type="dcterms:W3CDTF">2019-03-01T22:54:28Z</dcterms:created>
  <dcterms:modified xsi:type="dcterms:W3CDTF">2020-02-28T19:28:57Z</dcterms:modified>
</cp:coreProperties>
</file>